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svg" ContentType="image/svg+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6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1.xml" ContentType="application/vnd.openxmlformats-officedocument.presentationml.slideMaster+xml"/>
  <Override PartName="/ppt/tableStyles.xml" ContentType="application/vnd.openxmlformats-officedocument.presentationml.tableStyles+xml"/>
  <Override PartName="/ppt/notesSlides/notesSlide4.xml" ContentType="application/vnd.openxmlformats-officedocument.presentationml.notesSlide+xml"/>
  <Override PartName="/ppt/slideMasters/slideMaster4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9.xml" ContentType="application/vnd.openxmlformats-officedocument.theme+xml"/>
  <Override PartName="/ppt/slideMasters/slideMaster10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Layouts/slideLayout9.xml" ContentType="application/vnd.openxmlformats-officedocument.presentationml.slideLayout+xml"/>
  <Override PartName="/ppt/notesSlides/notesSlide22.xml" ContentType="application/vnd.openxmlformats-officedocument.presentationml.notesSlide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Masters/slideMaster2.xml" ContentType="application/vnd.openxmlformats-officedocument.presentationml.slideMaster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notesSlides/notesSlide7.xml" ContentType="application/vnd.openxmlformats-officedocument.presentationml.notesSlide+xml"/>
  <Override PartName="/ppt/theme/theme12.xml" ContentType="application/vnd.openxmlformats-officedocument.theme+xml"/>
  <Override PartName="/ppt/viewProps.xml" ContentType="application/vnd.openxmlformats-officedocument.presentationml.viewProps+xml"/>
  <Override PartName="/ppt/theme/theme7.xml" ContentType="application/vnd.openxmlformats-officedocument.theme+xml"/>
  <Override PartName="/docProps/app.xml" ContentType="application/vnd.openxmlformats-officedocument.extended-properties+xml"/>
  <Override PartName="/ppt/theme/theme5.xml" ContentType="application/vnd.openxmlformats-officedocument.theme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theme/theme11.xml" ContentType="application/vnd.openxmlformats-officedocument.theme+xml"/>
  <Override PartName="/ppt/slideLayouts/slideLayout3.xml" ContentType="application/vnd.openxmlformats-officedocument.presentationml.slideLayout+xml"/>
  <Override PartName="/ppt/theme/theme8.xml" ContentType="application/vnd.openxmlformats-officedocument.theme+xml"/>
  <Override PartName="/ppt/theme/theme10.xml" ContentType="application/vnd.openxmlformats-officedocument.them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Masters/slideMaster5.xml" ContentType="application/vnd.openxmlformats-officedocument.presentationml.slideMaster+xml"/>
  <Override PartName="/ppt/slideMasters/slideMaster9.xml" ContentType="application/vnd.openxmlformats-officedocument.presentationml.slideMaster+xml"/>
  <Override PartName="/ppt/notesSlides/notesSlide13.xml" ContentType="application/vnd.openxmlformats-officedocument.presentationml.notesSlide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6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notesSlides/notesSlide1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14.xml" ContentType="application/vnd.openxmlformats-officedocument.presentationml.slide+xml"/>
  <Override PartName="/ppt/theme/theme6.xml" ContentType="application/vnd.openxmlformats-officedocument.theme+xml"/>
  <Override PartName="/ppt/slides/slide13.xml" ContentType="application/vnd.openxmlformats-officedocument.presentationml.slide+xml"/>
  <Override PartName="/ppt/notesSlides/notesSlide15.xml" ContentType="application/vnd.openxmlformats-officedocument.presentationml.notesSlide+xml"/>
  <Override PartName="/ppt/slideMasters/slideMaster8.xml" ContentType="application/vnd.openxmlformats-officedocument.presentationml.slideMaster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6.xml" ContentType="application/vnd.openxmlformats-officedocument.presentationml.slideLayout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22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slides/slide21.xml" ContentType="application/vnd.openxmlformats-officedocument.presentationml.slide+xml"/>
  <Override PartName="/ppt/notesSlides/notesSlide10.xml" ContentType="application/vnd.openxmlformats-officedocument.presentationml.notesSlide+xml"/>
  <Override PartName="/ppt/notesSlides/notesSlide20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3.xml" ContentType="application/vnd.openxmlformats-officedocument.presentationml.slideLayout+xml"/>
  <Override PartName="/ppt/notesSlides/notesSlide21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</p:sldMasterIdLst>
  <p:notesMasterIdLst>
    <p:notesMasterId r:id="rId47"/>
  </p:notes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  <p:sldId id="278" r:id="rId46"/>
  </p:sldIdLst>
  <p:sldSz cx="12192000" cy="6858000"/>
  <p:notesSz cx="7559675" cy="10691813"/>
  <p:defaultTextStyle>
    <a:defPPr>
      <a:defRPr lang="en-US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112" d="112"/>
          <a:sy n="108" d="115"/>
        </p:scale>
        <p:origin x="47" y="114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theme" Target="theme/theme1.xml"/><Relationship Id="rId13" Type="http://schemas.openxmlformats.org/officeDocument/2006/relationships/theme" Target="theme/theme2.xml"/><Relationship Id="rId14" Type="http://schemas.openxmlformats.org/officeDocument/2006/relationships/theme" Target="theme/theme3.xml"/><Relationship Id="rId15" Type="http://schemas.openxmlformats.org/officeDocument/2006/relationships/theme" Target="theme/theme4.xml"/><Relationship Id="rId16" Type="http://schemas.openxmlformats.org/officeDocument/2006/relationships/theme" Target="theme/theme5.xml"/><Relationship Id="rId17" Type="http://schemas.openxmlformats.org/officeDocument/2006/relationships/theme" Target="theme/theme6.xml"/><Relationship Id="rId18" Type="http://schemas.openxmlformats.org/officeDocument/2006/relationships/theme" Target="theme/theme7.xml"/><Relationship Id="rId19" Type="http://schemas.openxmlformats.org/officeDocument/2006/relationships/theme" Target="theme/theme8.xml"/><Relationship Id="rId20" Type="http://schemas.openxmlformats.org/officeDocument/2006/relationships/theme" Target="theme/theme9.xml"/><Relationship Id="rId21" Type="http://schemas.openxmlformats.org/officeDocument/2006/relationships/theme" Target="theme/theme10.xml"/><Relationship Id="rId22" Type="http://schemas.openxmlformats.org/officeDocument/2006/relationships/theme" Target="theme/theme11.xml"/><Relationship Id="rId23" Type="http://schemas.openxmlformats.org/officeDocument/2006/relationships/theme" Target="theme/theme12.xml"/><Relationship Id="rId24" Type="http://schemas.openxmlformats.org/officeDocument/2006/relationships/slide" Target="slides/slide1.xml"/><Relationship Id="rId25" Type="http://schemas.openxmlformats.org/officeDocument/2006/relationships/slide" Target="slides/slide2.xml"/><Relationship Id="rId26" Type="http://schemas.openxmlformats.org/officeDocument/2006/relationships/slide" Target="slides/slide3.xml"/><Relationship Id="rId27" Type="http://schemas.openxmlformats.org/officeDocument/2006/relationships/slide" Target="slides/slide4.xml"/><Relationship Id="rId28" Type="http://schemas.openxmlformats.org/officeDocument/2006/relationships/slide" Target="slides/slide5.xml"/><Relationship Id="rId29" Type="http://schemas.openxmlformats.org/officeDocument/2006/relationships/slide" Target="slides/slide6.xml"/><Relationship Id="rId30" Type="http://schemas.openxmlformats.org/officeDocument/2006/relationships/slide" Target="slides/slide7.xml"/><Relationship Id="rId31" Type="http://schemas.openxmlformats.org/officeDocument/2006/relationships/slide" Target="slides/slide8.xml"/><Relationship Id="rId32" Type="http://schemas.openxmlformats.org/officeDocument/2006/relationships/slide" Target="slides/slide9.xml"/><Relationship Id="rId33" Type="http://schemas.openxmlformats.org/officeDocument/2006/relationships/slide" Target="slides/slide10.xml"/><Relationship Id="rId34" Type="http://schemas.openxmlformats.org/officeDocument/2006/relationships/slide" Target="slides/slide11.xml"/><Relationship Id="rId35" Type="http://schemas.openxmlformats.org/officeDocument/2006/relationships/slide" Target="slides/slide12.xml"/><Relationship Id="rId36" Type="http://schemas.openxmlformats.org/officeDocument/2006/relationships/slide" Target="slides/slide13.xml"/><Relationship Id="rId37" Type="http://schemas.openxmlformats.org/officeDocument/2006/relationships/slide" Target="slides/slide14.xml"/><Relationship Id="rId38" Type="http://schemas.openxmlformats.org/officeDocument/2006/relationships/slide" Target="slides/slide15.xml"/><Relationship Id="rId39" Type="http://schemas.openxmlformats.org/officeDocument/2006/relationships/slide" Target="slides/slide16.xml"/><Relationship Id="rId40" Type="http://schemas.openxmlformats.org/officeDocument/2006/relationships/slide" Target="slides/slide17.xml"/><Relationship Id="rId41" Type="http://schemas.openxmlformats.org/officeDocument/2006/relationships/slide" Target="slides/slide18.xml"/><Relationship Id="rId42" Type="http://schemas.openxmlformats.org/officeDocument/2006/relationships/slide" Target="slides/slide19.xml"/><Relationship Id="rId43" Type="http://schemas.openxmlformats.org/officeDocument/2006/relationships/slide" Target="slides/slide20.xml"/><Relationship Id="rId44" Type="http://schemas.openxmlformats.org/officeDocument/2006/relationships/slide" Target="slides/slide21.xml"/><Relationship Id="rId45" Type="http://schemas.openxmlformats.org/officeDocument/2006/relationships/slide" Target="slides/slide22.xml"/><Relationship Id="rId46" Type="http://schemas.openxmlformats.org/officeDocument/2006/relationships/slide" Target="slides/slide23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 /><Relationship Id="rId49" Type="http://schemas.openxmlformats.org/officeDocument/2006/relationships/tableStyles" Target="tableStyles.xml" /><Relationship Id="rId50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media1.svg>
</file>

<file path=ppt/media/media2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6332480" name="PlaceHolder 1"/>
          <p:cNvSpPr>
            <a:spLocks noGrp="1"/>
          </p:cNvSpPr>
          <p:nvPr>
            <p:ph type="sldImg"/>
          </p:nvPr>
        </p:nvSpPr>
        <p:spPr bwMode="auto"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Folie mittels Klicken verschieben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9940144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7640" cy="481103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buNone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Format der Notizen mittels Klicken bearbeiten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361927" name="PlaceHolder 3"/>
          <p:cNvSpPr>
            <a:spLocks noGrp="1"/>
          </p:cNvSpPr>
          <p:nvPr>
            <p:ph type="hdr"/>
          </p:nvPr>
        </p:nvSpPr>
        <p:spPr bwMode="auto"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indent="0">
              <a:buNone/>
              <a:defRPr/>
            </a:pPr>
            <a:r>
              <a:rPr lang="de-DE" sz="1400" b="0" strike="noStrike" spc="-1">
                <a:solidFill>
                  <a:srgbClr val="000000"/>
                </a:solidFill>
                <a:latin typeface="Calibri"/>
              </a:rPr>
              <a:t>&lt;Kopfzeile&gt;</a:t>
            </a:r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6841509" name="PlaceHolder 4"/>
          <p:cNvSpPr>
            <a:spLocks noGrp="1"/>
          </p:cNvSpPr>
          <p:nvPr>
            <p:ph type="dt" idx="1"/>
          </p:nvPr>
        </p:nvSpPr>
        <p:spPr bwMode="auto"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de-DE" sz="1400" b="0" strike="noStrike" spc="-1">
                <a:solidFill>
                  <a:srgbClr val="000000"/>
                </a:solidFill>
                <a:latin typeface="Calibri"/>
              </a:defRPr>
            </a:lvl1pPr>
          </a:lstStyle>
          <a:p>
            <a:pPr indent="0" algn="r">
              <a:buNone/>
              <a:defRPr/>
            </a:pPr>
            <a:r>
              <a:rPr lang="de-DE" sz="1400" b="0" strike="noStrike" spc="-1">
                <a:solidFill>
                  <a:srgbClr val="000000"/>
                </a:solidFill>
                <a:latin typeface="Calibri"/>
              </a:rPr>
              <a:t>&lt;Datum/Uhrzeit&gt;</a:t>
            </a:r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110020" name="PlaceHolder 5"/>
          <p:cNvSpPr>
            <a:spLocks noGrp="1"/>
          </p:cNvSpPr>
          <p:nvPr>
            <p:ph type="ftr" idx="2"/>
          </p:nvPr>
        </p:nvSpPr>
        <p:spPr bwMode="auto"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de-DE" sz="1400" b="0" strike="noStrike" spc="-1">
                <a:solidFill>
                  <a:srgbClr val="000000"/>
                </a:solidFill>
                <a:latin typeface="Calibri"/>
              </a:defRPr>
            </a:lvl1pPr>
          </a:lstStyle>
          <a:p>
            <a:pPr indent="0">
              <a:buNone/>
              <a:defRPr/>
            </a:pPr>
            <a:r>
              <a:rPr lang="de-DE" sz="1400" b="0" strike="noStrike" spc="-1">
                <a:solidFill>
                  <a:srgbClr val="000000"/>
                </a:solidFill>
                <a:latin typeface="Calibri"/>
              </a:rPr>
              <a:t>&lt;Fußzeile&gt;</a:t>
            </a:r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4901983" name="PlaceHolder 6"/>
          <p:cNvSpPr>
            <a:spLocks noGrp="1"/>
          </p:cNvSpPr>
          <p:nvPr>
            <p:ph type="sldNum" idx="3"/>
          </p:nvPr>
        </p:nvSpPr>
        <p:spPr bwMode="auto"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de-DE" sz="1400" b="0" strike="noStrike" spc="-1">
                <a:solidFill>
                  <a:srgbClr val="000000"/>
                </a:solidFill>
                <a:latin typeface="Calibri"/>
              </a:defRPr>
            </a:lvl1pPr>
          </a:lstStyle>
          <a:p>
            <a:pPr indent="0" algn="r">
              <a:buNone/>
              <a:defRPr/>
            </a:pPr>
            <a:fld id="{186229D5-F399-43AC-BE5C-5DDCB123FE38}" type="slidenum">
              <a:rPr lang="de-DE" sz="1400" b="0" strike="noStrike" spc="-1">
                <a:solidFill>
                  <a:srgbClr val="000000"/>
                </a:solidFill>
                <a:latin typeface="Calibri"/>
              </a:rPr>
              <a:t>&lt;Foliennummer&gt;</a:t>
            </a:fld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2509736" name="PlaceHolder 1"/>
          <p:cNvSpPr>
            <a:spLocks noGrp="1"/>
          </p:cNvSpPr>
          <p:nvPr>
            <p:ph type="sldImg"/>
          </p:nvPr>
        </p:nvSpPr>
        <p:spPr bwMode="auto">
          <a:xfrm>
            <a:off x="216000" y="812520"/>
            <a:ext cx="7126200" cy="4007880"/>
          </a:xfrm>
          <a:prstGeom prst="rect">
            <a:avLst/>
          </a:prstGeom>
          <a:ln w="0">
            <a:noFill/>
          </a:ln>
        </p:spPr>
      </p:sp>
      <p:sp>
        <p:nvSpPr>
          <p:cNvPr id="1484314152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1363574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330301681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7656161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981177659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2078252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8" cy="4007880"/>
          </a:xfrm>
          <a:prstGeom prst="rect">
            <a:avLst/>
          </a:prstGeom>
          <a:ln w="0">
            <a:noFill/>
          </a:ln>
        </p:spPr>
      </p:sp>
      <p:sp>
        <p:nvSpPr>
          <p:cNvPr id="385733619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5780811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373170966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9378751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910737372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0572431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8" cy="4007880"/>
          </a:xfrm>
          <a:prstGeom prst="rect">
            <a:avLst/>
          </a:prstGeom>
          <a:ln w="0">
            <a:noFill/>
          </a:ln>
        </p:spPr>
      </p:sp>
      <p:sp>
        <p:nvSpPr>
          <p:cNvPr id="1045537787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9488877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819978267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0714602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8" cy="4007880"/>
          </a:xfrm>
          <a:prstGeom prst="rect">
            <a:avLst/>
          </a:prstGeom>
          <a:ln w="0">
            <a:noFill/>
          </a:ln>
        </p:spPr>
      </p:sp>
      <p:sp>
        <p:nvSpPr>
          <p:cNvPr id="249638869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4854030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200" cy="4007880"/>
          </a:xfrm>
          <a:prstGeom prst="rect">
            <a:avLst/>
          </a:prstGeom>
          <a:ln w="0">
            <a:noFill/>
          </a:ln>
        </p:spPr>
      </p:sp>
      <p:sp>
        <p:nvSpPr>
          <p:cNvPr id="513074593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225732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8" cy="4007880"/>
          </a:xfrm>
          <a:prstGeom prst="rect">
            <a:avLst/>
          </a:prstGeom>
          <a:ln w="0">
            <a:noFill/>
          </a:ln>
        </p:spPr>
      </p:sp>
      <p:sp>
        <p:nvSpPr>
          <p:cNvPr id="1423221599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8516756" name="PlaceHolder 1"/>
          <p:cNvSpPr>
            <a:spLocks noGrp="1"/>
          </p:cNvSpPr>
          <p:nvPr>
            <p:ph type="sldImg"/>
          </p:nvPr>
        </p:nvSpPr>
        <p:spPr bwMode="auto">
          <a:xfrm>
            <a:off x="216000" y="812520"/>
            <a:ext cx="7126200" cy="4007880"/>
          </a:xfrm>
          <a:prstGeom prst="rect">
            <a:avLst/>
          </a:prstGeom>
          <a:ln w="0">
            <a:noFill/>
          </a:ln>
        </p:spPr>
      </p:sp>
      <p:sp>
        <p:nvSpPr>
          <p:cNvPr id="1599140977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0575263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856129256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985892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200" cy="4007880"/>
          </a:xfrm>
          <a:prstGeom prst="rect">
            <a:avLst/>
          </a:prstGeom>
          <a:ln w="0">
            <a:noFill/>
          </a:ln>
        </p:spPr>
      </p:sp>
      <p:sp>
        <p:nvSpPr>
          <p:cNvPr id="418009194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6739860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229269435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1032869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433442709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3759161" name="PlaceHolder 1"/>
          <p:cNvSpPr>
            <a:spLocks noGrp="1"/>
          </p:cNvSpPr>
          <p:nvPr>
            <p:ph type="sldImg"/>
          </p:nvPr>
        </p:nvSpPr>
        <p:spPr bwMode="auto">
          <a:xfrm>
            <a:off x="216000" y="812520"/>
            <a:ext cx="7126200" cy="4007880"/>
          </a:xfrm>
          <a:prstGeom prst="rect">
            <a:avLst/>
          </a:prstGeom>
          <a:ln w="0">
            <a:noFill/>
          </a:ln>
        </p:spPr>
      </p:sp>
      <p:sp>
        <p:nvSpPr>
          <p:cNvPr id="998548300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563328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200" cy="4007880"/>
          </a:xfrm>
          <a:prstGeom prst="rect">
            <a:avLst/>
          </a:prstGeom>
          <a:ln w="0">
            <a:noFill/>
          </a:ln>
        </p:spPr>
      </p:sp>
      <p:sp>
        <p:nvSpPr>
          <p:cNvPr id="1782189777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3495023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200" cy="4007880"/>
          </a:xfrm>
          <a:prstGeom prst="rect">
            <a:avLst/>
          </a:prstGeom>
          <a:ln w="0">
            <a:noFill/>
          </a:ln>
        </p:spPr>
      </p:sp>
      <p:sp>
        <p:nvSpPr>
          <p:cNvPr id="575647687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386483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200" cy="4007880"/>
          </a:xfrm>
          <a:prstGeom prst="rect">
            <a:avLst/>
          </a:prstGeom>
          <a:ln w="0">
            <a:noFill/>
          </a:ln>
        </p:spPr>
      </p:sp>
      <p:sp>
        <p:nvSpPr>
          <p:cNvPr id="891354046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1774186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865514796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7154335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761786373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4377729" name="PlaceHolder 1"/>
          <p:cNvSpPr>
            <a:spLocks noGrp="1"/>
          </p:cNvSpPr>
          <p:nvPr>
            <p:ph type="sldImg"/>
          </p:nvPr>
        </p:nvSpPr>
        <p:spPr bwMode="auto">
          <a:xfrm>
            <a:off x="1107000" y="812520"/>
            <a:ext cx="5344199" cy="4007880"/>
          </a:xfrm>
          <a:prstGeom prst="rect">
            <a:avLst/>
          </a:prstGeom>
          <a:ln w="0">
            <a:noFill/>
          </a:ln>
        </p:spPr>
      </p:sp>
      <p:sp>
        <p:nvSpPr>
          <p:cNvPr id="1690856495" name="PlaceHolder 2"/>
          <p:cNvSpPr>
            <a:spLocks noGrp="1"/>
          </p:cNvSpPr>
          <p:nvPr>
            <p:ph type="body"/>
          </p:nvPr>
        </p:nvSpPr>
        <p:spPr bwMode="auto"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Notizen durch Klicken hinzufügen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836946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5897325" name="PlaceHolder 2"/>
          <p:cNvSpPr>
            <a:spLocks noGrp="1"/>
          </p:cNvSpPr>
          <p:nvPr>
            <p:ph type="subTitle"/>
          </p:nvPr>
        </p:nvSpPr>
        <p:spPr bwMode="auto">
          <a:xfrm>
            <a:off x="815040" y="2023920"/>
            <a:ext cx="10555200" cy="388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Title and 2 Picture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2777009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3"/>
            <a:ext cx="9144000" cy="2387599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81365335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96791375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27689347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3694356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92509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87641340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9656748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803909524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69248737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363311" name="Title 1"/>
          <p:cNvSpPr>
            <a:spLocks noGrp="1"/>
          </p:cNvSpPr>
          <p:nvPr>
            <p:ph type="title"/>
          </p:nvPr>
        </p:nvSpPr>
        <p:spPr bwMode="auto">
          <a:xfrm>
            <a:off x="831849" y="1709737"/>
            <a:ext cx="10515600" cy="2852736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57983467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49" y="4589462"/>
            <a:ext cx="10515600" cy="150018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33080891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36185519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1112653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71843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9717763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8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558925965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24336757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98686738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75157476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6183040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24388259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7" y="1681162"/>
            <a:ext cx="5157785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15305655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7" y="2505074"/>
            <a:ext cx="5157785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520794541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85657337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573503914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94387904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49085124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709805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42888628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192169516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14846561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0639833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253581371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28953023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3704040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856558356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4"/>
            <a:ext cx="6172200" cy="48736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723866460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5936901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68840628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74349319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7488359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32476206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7" y="987424"/>
            <a:ext cx="6172200" cy="487362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821256515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08072644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60756869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90704663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Title, Picture,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636437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12017902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17463191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04898684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2307342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4599807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4"/>
            <a:ext cx="2628900" cy="5811837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755910126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8" y="365124"/>
            <a:ext cx="7734299" cy="5811837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201055688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1143291699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45291977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28726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339110" name="PlaceHolder 2"/>
          <p:cNvSpPr>
            <a:spLocks noGrp="1"/>
          </p:cNvSpPr>
          <p:nvPr>
            <p:ph/>
          </p:nvPr>
        </p:nvSpPr>
        <p:spPr bwMode="auto">
          <a:xfrm>
            <a:off x="815040" y="2023920"/>
            <a:ext cx="10555200" cy="388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indent="0">
              <a:spcBef>
                <a:spcPts val="1417"/>
              </a:spcBef>
              <a:buNone/>
              <a:defRPr/>
            </a:pP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Chapter brea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9110142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Title and Big Pictu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ig Pictu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2 Picture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Relationship Id="rId4" Type="http://schemas.openxmlformats.org/officeDocument/2006/relationships/image" Target="../media/media1.svg"/><Relationship Id="rId5" Type="http://schemas.openxmlformats.org/officeDocument/2006/relationships/image" Target="../media/image2.png"/></Relationships>
</file>

<file path=ppt/slideMasters/_rels/slideMaster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10.xml"/><Relationship Id="rId3" Type="http://schemas.openxmlformats.org/officeDocument/2006/relationships/image" Target="../media/image2.png"/></Relationships>
</file>

<file path=ppt/slideMasters/_rels/slideMaster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theme" Target="../theme/theme1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png"/></Relationships>
</file>

<file path=ppt/slideMasters/_rels/slideMaster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2.png"/></Relationships>
</file>

<file path=ppt/slideMasters/_rels/slideMaster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2.png"/></Relationships>
</file>

<file path=ppt/slideMasters/_rels/slideMaster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Relationship Id="rId3" Type="http://schemas.openxmlformats.org/officeDocument/2006/relationships/image" Target="../media/image2.png"/></Relationships>
</file>

<file path=ppt/slideMasters/_rels/slideMaster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6.xml"/><Relationship Id="rId3" Type="http://schemas.openxmlformats.org/officeDocument/2006/relationships/image" Target="../media/image2.png"/></Relationships>
</file>

<file path=ppt/slideMasters/_rels/slideMaster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theme" Target="../theme/theme7.xml"/><Relationship Id="rId3" Type="http://schemas.openxmlformats.org/officeDocument/2006/relationships/image" Target="../media/image2.png"/></Relationships>
</file>

<file path=ppt/slideMasters/_rels/slideMaster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8.xml"/><Relationship Id="rId3" Type="http://schemas.openxmlformats.org/officeDocument/2006/relationships/image" Target="../media/image2.png"/></Relationships>
</file>

<file path=ppt/slideMasters/_rels/slideMaster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9.xml"/><Relationship Id="rId3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5007051" name="Textfeld 8" hidden="1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6682485C-51D4-4AA5-896D-17F803D7D31A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1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324130657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630863549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597761397" name="Rechteck 6" hidden="1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8597794" name="Rechteck 7" hidden="1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55562483" name="Grafik 2" descr=""/>
          <p:cNvPicPr/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rot="0" flipH="0" flipV="0">
            <a:off x="9716311" y="771480"/>
            <a:ext cx="1409699" cy="1409699"/>
          </a:xfrm>
          <a:prstGeom prst="rect">
            <a:avLst/>
          </a:prstGeom>
          <a:ln w="0">
            <a:noFill/>
          </a:ln>
        </p:spPr>
      </p:pic>
      <p:pic>
        <p:nvPicPr>
          <p:cNvPr id="766186937" name="Grafik 9" descr=""/>
          <p:cNvPicPr/>
          <p:nvPr/>
        </p:nvPicPr>
        <p:blipFill rotWithShape="1">
          <a:blip r:embed="rId5"/>
          <a:stretch/>
        </p:blipFill>
        <p:spPr bwMode="auto">
          <a:xfrm rot="0" flipH="0" flipV="0">
            <a:off x="812639" y="6453807"/>
            <a:ext cx="2339359" cy="114300"/>
          </a:xfrm>
          <a:prstGeom prst="rect">
            <a:avLst/>
          </a:prstGeom>
          <a:ln w="0">
            <a:noFill/>
          </a:ln>
        </p:spPr>
      </p:pic>
      <p:sp>
        <p:nvSpPr>
          <p:cNvPr id="1575811933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2606630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9508220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C65AB837-BB6C-4EBF-8E0A-D378C91D8BA3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699446478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987053598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790946504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4147121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91679492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1391735222" name="PlaceHolder 1"/>
          <p:cNvSpPr>
            <a:spLocks noGrp="1"/>
          </p:cNvSpPr>
          <p:nvPr>
            <p:ph type="title"/>
          </p:nvPr>
        </p:nvSpPr>
        <p:spPr bwMode="auto">
          <a:xfrm>
            <a:off x="609600" y="273600"/>
            <a:ext cx="109723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4337935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8651172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77625197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2123063878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8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1/29/2026</a:t>
            </a:fld>
            <a:endParaRPr lang="en-US"/>
          </a:p>
        </p:txBody>
      </p:sp>
      <p:sp>
        <p:nvSpPr>
          <p:cNvPr id="2057961203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8" y="6356349"/>
            <a:ext cx="41148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2718165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&lt;#&gt;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999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599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499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1480313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F23E44A8-07B0-4132-9A69-7FB498B6882D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134250432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404115534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810342976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9606242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35559196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33404127" name="PlaceHolder 1"/>
          <p:cNvSpPr>
            <a:spLocks noGrp="1"/>
          </p:cNvSpPr>
          <p:nvPr>
            <p:ph type="title"/>
          </p:nvPr>
        </p:nvSpPr>
        <p:spPr bwMode="auto">
          <a:xfrm>
            <a:off x="609600" y="273600"/>
            <a:ext cx="109723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4748272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2198306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B9C00FA7-A042-4812-89AD-869A049B7982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2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2006277259" name="Gerader Verbinder 10"/>
          <p:cNvCxnSpPr/>
          <p:nvPr/>
        </p:nvCxnSpPr>
        <p:spPr bwMode="auto">
          <a:xfrm rot="0" flipH="0" flipV="0">
            <a:off x="816864" y="338328"/>
            <a:ext cx="5364480" cy="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047825949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1836092364" name="Rechteck 6"/>
          <p:cNvSpPr/>
          <p:nvPr/>
        </p:nvSpPr>
        <p:spPr bwMode="auto">
          <a:xfrm flipH="0" flipV="0">
            <a:off x="812638" y="380879"/>
            <a:ext cx="5522398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i="0" u="none" strike="noStrike" cap="none" spc="0">
                <a:solidFill>
                  <a:schemeClr val="dk1"/>
                </a:solidFill>
                <a:latin typeface="Arial"/>
                <a:ea typeface="Arial"/>
                <a:cs typeface="Arial"/>
              </a:rPr>
              <a:t>Using eBPF within your Python program using EBPFCat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4473740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Martin Teichmann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57435347" name="Grafik 9" descr=""/>
          <p:cNvPicPr/>
          <p:nvPr/>
        </p:nvPicPr>
        <p:blipFill rotWithShape="1">
          <a:blip r:embed="rId3"/>
          <a:stretch/>
        </p:blipFill>
        <p:spPr bwMode="auto">
          <a:xfrm rot="0" flipH="0" flipV="0">
            <a:off x="812639" y="6453807"/>
            <a:ext cx="2331422" cy="114300"/>
          </a:xfrm>
          <a:prstGeom prst="rect">
            <a:avLst/>
          </a:prstGeom>
          <a:ln w="0">
            <a:noFill/>
          </a:ln>
        </p:spPr>
      </p:pic>
      <p:sp>
        <p:nvSpPr>
          <p:cNvPr id="324367399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8649095" name="PlaceHolder 2"/>
          <p:cNvSpPr>
            <a:spLocks noGrp="1"/>
          </p:cNvSpPr>
          <p:nvPr>
            <p:ph type="body"/>
          </p:nvPr>
        </p:nvSpPr>
        <p:spPr bwMode="auto">
          <a:xfrm>
            <a:off x="815040" y="2023920"/>
            <a:ext cx="10555200" cy="388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4146076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E4ABE491-5361-4991-A76C-192C827C202B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557383286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151242016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525849472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2880675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85077364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1517677350" name="PlaceHolder 1"/>
          <p:cNvSpPr>
            <a:spLocks noGrp="1"/>
          </p:cNvSpPr>
          <p:nvPr>
            <p:ph type="title"/>
          </p:nvPr>
        </p:nvSpPr>
        <p:spPr bwMode="auto">
          <a:xfrm>
            <a:off x="609600" y="273600"/>
            <a:ext cx="109723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2939204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1990712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C3EA283D-734B-48BC-9FCE-1902593AF488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438875081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466179462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805600298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6720061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61962208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1368854046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6396189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8620677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E1597B57-D13F-41AB-9A0B-EA4D2B25A9B0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534567050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642826276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1202049229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1462452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17078518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2340789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17573458-B33F-4785-9F9A-2C81D0E67375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981512200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560110864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1618852237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0898564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6593683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1907704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1FC1E2F2-507A-4B8D-851B-8CB9C7DB175E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783059439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159571382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1417433815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8498193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42650876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739887120" name="PlaceHolder 1"/>
          <p:cNvSpPr>
            <a:spLocks noGrp="1"/>
          </p:cNvSpPr>
          <p:nvPr>
            <p:ph type="title"/>
          </p:nvPr>
        </p:nvSpPr>
        <p:spPr bwMode="auto">
          <a:xfrm>
            <a:off x="609600" y="273600"/>
            <a:ext cx="109723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4678947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695065" name="Textfeld 8"/>
          <p:cNvSpPr/>
          <p:nvPr/>
        </p:nvSpPr>
        <p:spPr bwMode="auto">
          <a:xfrm>
            <a:off x="11376960" y="293400"/>
            <a:ext cx="507360" cy="2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 anchor="t">
            <a:noAutofit/>
          </a:bodyPr>
          <a:p>
            <a:pPr algn="r" defTabSz="457200">
              <a:lnSpc>
                <a:spcPct val="100000"/>
              </a:lnSpc>
              <a:defRPr/>
            </a:pPr>
            <a:fld id="{54F24B55-CF87-4BCC-AA7D-96A6D6301AAA}" type="slidenum">
              <a:rPr lang="en-US" sz="1600" b="0" strike="noStrike" spc="-1">
                <a:solidFill>
                  <a:schemeClr val="dk1"/>
                </a:solidFill>
                <a:latin typeface="Arial"/>
              </a:rPr>
              <a:t>&lt;#&gt;</a:t>
            </a:fld>
            <a:endParaRPr lang="de-DE" sz="16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542196997" name="Gerader Verbinder 10"/>
          <p:cNvCxnSpPr/>
          <p:nvPr/>
        </p:nvCxnSpPr>
        <p:spPr bwMode="auto">
          <a:xfrm>
            <a:off x="81456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cxnSp>
        <p:nvCxnSpPr>
          <p:cNvPr id="1177336196" name="Gerader Verbinder 12"/>
          <p:cNvCxnSpPr/>
          <p:nvPr/>
        </p:nvCxnSpPr>
        <p:spPr bwMode="auto">
          <a:xfrm>
            <a:off x="6335040" y="339120"/>
            <a:ext cx="5049120" cy="5400"/>
          </a:xfrm>
          <a:prstGeom prst="straightConnector1">
            <a:avLst/>
          </a:prstGeom>
          <a:ln w="0">
            <a:solidFill>
              <a:srgbClr val="0D1546"/>
            </a:solidFill>
          </a:ln>
        </p:spPr>
      </p:cxnSp>
      <p:sp>
        <p:nvSpPr>
          <p:cNvPr id="1434281607" name="Rechteck 6"/>
          <p:cNvSpPr/>
          <p:nvPr/>
        </p:nvSpPr>
        <p:spPr bwMode="auto">
          <a:xfrm>
            <a:off x="81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Title of the presentation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3683762" name="Rechteck 7"/>
          <p:cNvSpPr/>
          <p:nvPr/>
        </p:nvSpPr>
        <p:spPr bwMode="auto">
          <a:xfrm>
            <a:off x="6335040" y="380880"/>
            <a:ext cx="5034720" cy="2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 anchor="t">
            <a:noAutofit/>
          </a:bodyPr>
          <a:p>
            <a:pPr defTabSz="457200">
              <a:lnSpc>
                <a:spcPct val="100000"/>
              </a:lnSpc>
              <a:defRPr/>
            </a:pPr>
            <a:r>
              <a:rPr lang="en-US" sz="900" b="0" strike="noStrike" spc="-1">
                <a:solidFill>
                  <a:schemeClr val="dk1"/>
                </a:solidFill>
                <a:latin typeface="Arial"/>
              </a:rPr>
              <a:t>(title) 1stname 2ndname, Function, Date</a:t>
            </a:r>
            <a:endParaRPr lang="de-DE" sz="9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51557901" name="Grafik 9" descr=""/>
          <p:cNvPicPr/>
          <p:nvPr/>
        </p:nvPicPr>
        <p:blipFill rotWithShape="1">
          <a:blip r:embed="rId3"/>
          <a:stretch/>
        </p:blipFill>
        <p:spPr bwMode="auto">
          <a:xfrm>
            <a:off x="812640" y="6414120"/>
            <a:ext cx="3026400" cy="115200"/>
          </a:xfrm>
          <a:prstGeom prst="rect">
            <a:avLst/>
          </a:prstGeom>
          <a:ln w="0">
            <a:noFill/>
          </a:ln>
        </p:spPr>
      </p:pic>
      <p:sp>
        <p:nvSpPr>
          <p:cNvPr id="1918353985" name="PlaceHolder 1"/>
          <p:cNvSpPr>
            <a:spLocks noGrp="1"/>
          </p:cNvSpPr>
          <p:nvPr>
            <p:ph type="title"/>
          </p:nvPr>
        </p:nvSpPr>
        <p:spPr bwMode="auto">
          <a:xfrm>
            <a:off x="609600" y="273600"/>
            <a:ext cx="1097232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Format des Titeltextes durch Klicken bearbeiten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4171825" name="PlaceHolder 2"/>
          <p:cNvSpPr>
            <a:spLocks noGrp="1"/>
          </p:cNvSpPr>
          <p:nvPr>
            <p:ph type="body"/>
          </p:nvPr>
        </p:nvSpPr>
        <p:spPr bwMode="auto">
          <a:xfrm>
            <a:off x="609600" y="1604520"/>
            <a:ext cx="1097232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3200" b="0" strike="noStrike" spc="-1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lang="de-DE" sz="3200" b="0" strike="noStrike" spc="-1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800" b="0" strike="noStrike" spc="-1">
                <a:solidFill>
                  <a:srgbClr val="000000"/>
                </a:solidFill>
                <a:latin typeface="Calibri"/>
              </a:rPr>
              <a:t>Zweite Gliederungsebene</a:t>
            </a:r>
            <a:endParaRPr lang="de-DE" sz="2800" b="0" strike="noStrike" spc="-1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400" b="0" strike="noStrike" spc="-1">
                <a:solidFill>
                  <a:srgbClr val="000000"/>
                </a:solidFill>
                <a:latin typeface="Calibri"/>
              </a:rPr>
              <a:t>Dritte Gliederungsebene</a:t>
            </a:r>
            <a:endParaRPr lang="de-DE" sz="2400" b="0" strike="noStrike" spc="-1">
              <a:solidFill>
                <a:srgbClr val="000000"/>
              </a:solidFill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Vierte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Fünfte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Sechste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de-DE" sz="2000" b="0" strike="noStrike" spc="-1">
                <a:solidFill>
                  <a:srgbClr val="000000"/>
                </a:solidFill>
                <a:latin typeface="Calibri"/>
              </a:rPr>
              <a:t>Siebte Gliederungsebene</a:t>
            </a:r>
            <a:endParaRPr lang="de-DE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media2.sv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tecki/ebpfcat" TargetMode="External"/><Relationship Id="rId4" Type="http://schemas.openxmlformats.org/officeDocument/2006/relationships/hyperlink" Target="https://ebpfcat.readthedocs.io/en/latest/" TargetMode="Externa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7159336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1120680"/>
            <a:ext cx="7829280" cy="10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 defTabSz="685800">
              <a:lnSpc>
                <a:spcPct val="100000"/>
              </a:lnSpc>
              <a:spcBef>
                <a:spcPts val="1190"/>
              </a:spcBef>
              <a:spcAft>
                <a:spcPts val="992"/>
              </a:spcAft>
              <a:buNone/>
              <a:tabLst>
                <a:tab pos="0" algn="l"/>
              </a:tabLst>
              <a:defRPr/>
            </a:pPr>
            <a:r>
              <a:rPr lang="en-GB" sz="2200" b="1" i="0" u="none" strike="noStrike" cap="none" spc="0">
                <a:solidFill>
                  <a:schemeClr val="dk1"/>
                </a:solidFill>
                <a:latin typeface="Arial"/>
                <a:ea typeface="Arial"/>
                <a:cs typeface="Arial"/>
              </a:rPr>
              <a:t>Using eBPF within your Python program using EBPFCat</a:t>
            </a:r>
            <a:endParaRPr lang="de-DE" sz="2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4278180" name="PlaceHolder 2"/>
          <p:cNvSpPr>
            <a:spLocks noGrp="1"/>
          </p:cNvSpPr>
          <p:nvPr>
            <p:ph type="subTitle"/>
          </p:nvPr>
        </p:nvSpPr>
        <p:spPr bwMode="auto">
          <a:xfrm>
            <a:off x="815040" y="2583360"/>
            <a:ext cx="7841280" cy="332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indent="0" defTabSz="685800">
              <a:lnSpc>
                <a:spcPct val="113999"/>
              </a:lnSpc>
              <a:buNone/>
              <a:tabLst>
                <a:tab pos="0" algn="l"/>
              </a:tabLst>
              <a:defRPr/>
            </a:pPr>
            <a:r>
              <a:rPr lang="en-GB" sz="1400" b="0" strike="noStrike" spc="-1">
                <a:solidFill>
                  <a:schemeClr val="dk1"/>
                </a:solidFill>
                <a:latin typeface="Arial"/>
              </a:rPr>
              <a:t>Martin Teichmann</a:t>
            </a:r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  <a:p>
            <a:pPr indent="0" defTabSz="685800">
              <a:lnSpc>
                <a:spcPct val="113999"/>
              </a:lnSpc>
              <a:buNone/>
              <a:tabLst>
                <a:tab pos="0" algn="l"/>
              </a:tabLst>
              <a:defRPr/>
            </a:pPr>
            <a:r>
              <a:rPr lang="en-GB" sz="1400" b="0" strike="noStrike" spc="-1">
                <a:solidFill>
                  <a:schemeClr val="dk1"/>
                </a:solidFill>
                <a:latin typeface="Arial"/>
              </a:rPr>
              <a:t>Spectroscopy and Coherent Scattering (SCS) Instrument</a:t>
            </a:r>
            <a:endParaRPr lang="en-GB" sz="1400" b="0" strike="noStrike" spc="0">
              <a:solidFill>
                <a:schemeClr val="dk1"/>
              </a:solidFill>
              <a:latin typeface="Arial"/>
            </a:endParaRPr>
          </a:p>
          <a:p>
            <a:pPr indent="0" defTabSz="685800">
              <a:lnSpc>
                <a:spcPct val="113999"/>
              </a:lnSpc>
              <a:buNone/>
              <a:tabLst>
                <a:tab pos="0" algn="l"/>
              </a:tabLst>
              <a:defRPr/>
            </a:pPr>
            <a:r>
              <a:rPr lang="en-GB" sz="1400" b="0" strike="noStrike" spc="0">
                <a:solidFill>
                  <a:schemeClr val="dk1"/>
                </a:solidFill>
                <a:latin typeface="Arial"/>
              </a:rPr>
              <a:t>European XFEL</a:t>
            </a:r>
            <a:endParaRPr lang="de-DE" sz="1400" b="0" strike="noStrike" spc="0">
              <a:solidFill>
                <a:srgbClr val="000000"/>
              </a:solidFill>
              <a:latin typeface="Calibri"/>
            </a:endParaRPr>
          </a:p>
          <a:p>
            <a:pPr indent="0" defTabSz="685800">
              <a:lnSpc>
                <a:spcPct val="113999"/>
              </a:lnSpc>
              <a:buNone/>
              <a:tabLst>
                <a:tab pos="0" algn="l"/>
              </a:tabLst>
              <a:defRPr/>
            </a:pPr>
            <a:endParaRPr lang="de-DE" sz="1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37843726" name=""/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flipH="0" flipV="0">
            <a:off x="8173198" y="2937659"/>
            <a:ext cx="2819104" cy="2819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5092998" name=""/>
          <p:cNvSpPr/>
          <p:nvPr/>
        </p:nvSpPr>
        <p:spPr bwMode="auto">
          <a:xfrm rot="0" flipH="0" flipV="0">
            <a:off x="10216288" y="5329413"/>
            <a:ext cx="1834443" cy="74965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9521903" name=""/>
          <p:cNvSpPr/>
          <p:nvPr/>
        </p:nvSpPr>
        <p:spPr bwMode="auto">
          <a:xfrm rot="0" flipH="0" flipV="0">
            <a:off x="6615486" y="3060347"/>
            <a:ext cx="1834444" cy="749652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5410616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-7916" y="703275"/>
            <a:ext cx="4982986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A simple example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42382297" name=""/>
          <p:cNvSpPr txBox="1"/>
          <p:nvPr/>
        </p:nvSpPr>
        <p:spPr bwMode="auto">
          <a:xfrm rot="0" flipH="0" flipV="0">
            <a:off x="5768819" y="617360"/>
            <a:ext cx="6138336" cy="6126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asyncio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run, sleep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ebpfcat.arraymap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ArrayMap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ebpfcat.xdp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XDP, XDPExitCode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license 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"GPL"</a:t>
            </a:r>
            <a:endParaRPr sz="1600" b="1" i="1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count = userspace.globalVar()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self.count += 1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self.exit(XDPExitCode.PASS)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main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 = Counter()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with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c.run(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for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in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range(10):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await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sleep(0.1)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print(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"number of packets:"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, c.count)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__name__ ==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"__main__"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run(main())</a:t>
            </a:r>
            <a:endParaRPr sz="14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0">
              <a:defRPr/>
            </a:pPr>
            <a:endParaRPr sz="1200">
              <a:latin typeface="Courier New"/>
              <a:cs typeface="Courier New"/>
            </a:endParaRPr>
          </a:p>
        </p:txBody>
      </p:sp>
      <p:cxnSp>
        <p:nvCxnSpPr>
          <p:cNvPr id="1364809211" name=""/>
          <p:cNvCxnSpPr/>
          <p:nvPr/>
        </p:nvCxnSpPr>
        <p:spPr bwMode="auto">
          <a:xfrm flipH="0" flipV="0">
            <a:off x="7894305" y="3571874"/>
            <a:ext cx="2901597" cy="1878541"/>
          </a:xfrm>
          <a:prstGeom prst="line">
            <a:avLst/>
          </a:prstGeom>
          <a:ln w="38099" cap="flat" cmpd="sng" algn="ctr">
            <a:solidFill>
              <a:schemeClr val="accent1">
                <a:lumMod val="90196"/>
                <a:lumOff val="9804"/>
              </a:schemeClr>
            </a:solidFill>
            <a:prstDash val="solid"/>
            <a:miter lim="800000"/>
            <a:headEnd type="arrow" len="med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4194118" name=""/>
          <p:cNvSpPr txBox="1"/>
          <p:nvPr/>
        </p:nvSpPr>
        <p:spPr bwMode="auto">
          <a:xfrm rot="0" flipH="0" flipV="0">
            <a:off x="9296597" y="3880555"/>
            <a:ext cx="2611638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i="1"/>
              <a:t>same variable visible from eBPF and Python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1804597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3299374" y="703275"/>
            <a:ext cx="4982986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Accessing the Packet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2970263" name=""/>
          <p:cNvSpPr txBox="1"/>
          <p:nvPr/>
        </p:nvSpPr>
        <p:spPr bwMode="auto">
          <a:xfrm rot="0" flipH="0" flipV="0">
            <a:off x="1112151" y="1549941"/>
            <a:ext cx="10205897" cy="412069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8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minimumPacketSize = 16 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# keep the eBPF verifier happy</a:t>
            </a:r>
            <a:endParaRPr sz="1800" b="0" i="1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etherType = PacketVar(12, </a:t>
            </a:r>
            <a:r>
              <a:rPr lang="en-US" sz="18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"!H"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 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# !H from Python struct package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count = userspace.globalVar()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self.etherType == 0x800: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# always generate code: no </a:t>
            </a:r>
            <a:r>
              <a:rPr lang="en-US" sz="1800" b="1" i="1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possible</a:t>
            </a:r>
            <a:endParaRPr sz="1800" b="0" i="1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self.count += 1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self.exit(XDPExitCode.PASS)</a:t>
            </a: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0">
              <a:defRPr/>
            </a:pPr>
            <a:endParaRPr sz="1200"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181611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3299373" y="703274"/>
            <a:ext cx="4982985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Accessing the Packet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4277040" name=""/>
          <p:cNvSpPr txBox="1"/>
          <p:nvPr/>
        </p:nvSpPr>
        <p:spPr bwMode="auto">
          <a:xfrm rot="0" flipH="0" flipV="0">
            <a:off x="1112151" y="1549941"/>
            <a:ext cx="10231096" cy="492148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8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minimumPacketSize = 16  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# keep the verifier happy</a:t>
            </a:r>
            <a:endParaRPr sz="1800" b="0" i="0" u="none" strike="noStrike" cap="none" spc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etherType = PacketVar(12, </a:t>
            </a:r>
            <a:r>
              <a:rPr lang="en-US" sz="18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"!H"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ipv4count = userspace.globalVar()</a:t>
            </a:r>
            <a:endParaRPr lang="en-US" sz="18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ipv6count = userspace.globalVar()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self.etherType == 0x800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Else:</a:t>
            </a:r>
            <a:endParaRPr sz="18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self.ipv4count += 1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Else, self.etherType == 0x86DD:  </a:t>
            </a:r>
            <a:r>
              <a:rPr lang="en-US" sz="18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# read as:</a:t>
            </a: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elif</a:t>
            </a:r>
            <a:endParaRPr sz="18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self.ipv6count += 1</a:t>
            </a:r>
            <a:endParaRPr sz="18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self.exit(XDPExitCode.PASS)</a:t>
            </a: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0">
              <a:defRPr/>
            </a:pPr>
            <a:endParaRPr sz="1200"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6940430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2990694" y="703275"/>
            <a:ext cx="6993819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How eBPF code is generated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3985676" name=""/>
          <p:cNvSpPr txBox="1"/>
          <p:nvPr/>
        </p:nvSpPr>
        <p:spPr bwMode="auto">
          <a:xfrm rot="0" flipH="0" flipV="0">
            <a:off x="7670450" y="4124259"/>
            <a:ext cx="3889791" cy="1067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r2 = *(u32 *)(r8 + 12)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2: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r3 = *(i32 *)(r9 + 16)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r3 &lt;= r2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goto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pc + 2 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4: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*(i32 *)(r9 + 16) = r2</a:t>
            </a:r>
            <a:endParaRPr/>
          </a:p>
        </p:txBody>
      </p:sp>
      <p:sp>
        <p:nvSpPr>
          <p:cNvPr id="978357266" name=""/>
          <p:cNvSpPr txBox="1"/>
          <p:nvPr/>
        </p:nvSpPr>
        <p:spPr bwMode="auto">
          <a:xfrm rot="0" flipH="0" flipV="0">
            <a:off x="223200" y="2776526"/>
            <a:ext cx="6529384" cy="2286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speed = PacketVar(12, "I")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max_speed = userspace.globalVar(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"i"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lang="en-US" sz="1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lang="en-US" sz="1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1600" b="0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self.speed &gt; self.max_speed: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    self.speed = self.max_speed</a:t>
            </a:r>
            <a:endParaRPr/>
          </a:p>
        </p:txBody>
      </p:sp>
      <p:sp>
        <p:nvSpPr>
          <p:cNvPr id="959782507" name=""/>
          <p:cNvSpPr/>
          <p:nvPr/>
        </p:nvSpPr>
        <p:spPr bwMode="auto">
          <a:xfrm rot="0" flipH="0" flipV="0">
            <a:off x="5547591" y="4516752"/>
            <a:ext cx="1902268" cy="37522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3997913" name=""/>
          <p:cNvSpPr txBox="1"/>
          <p:nvPr/>
        </p:nvSpPr>
        <p:spPr bwMode="auto">
          <a:xfrm rot="0" flipH="0" flipV="0">
            <a:off x="5547591" y="3478230"/>
            <a:ext cx="2204400" cy="105545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/>
              <a:t>using descriptors with </a:t>
            </a:r>
            <a:r>
              <a:rPr sz="2000">
                <a:latin typeface="Courier New"/>
                <a:ea typeface="Courier New"/>
                <a:cs typeface="Courier New"/>
              </a:rPr>
              <a:t>__get__</a:t>
            </a:r>
            <a:r>
              <a:rPr sz="2000"/>
              <a:t> and </a:t>
            </a:r>
            <a:r>
              <a:rPr sz="2000">
                <a:latin typeface="Courier New"/>
                <a:ea typeface="Courier New"/>
                <a:cs typeface="Courier New"/>
              </a:rPr>
              <a:t>__set__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2936261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4400" b="0" strike="noStrike" spc="0">
                <a:solidFill>
                  <a:srgbClr val="000000"/>
                </a:solidFill>
                <a:latin typeface="Calibri"/>
              </a:rPr>
              <a:t>Prerequisites</a:t>
            </a:r>
            <a:endParaRPr lang="de-DE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1221208" name=""/>
          <p:cNvSpPr/>
          <p:nvPr/>
        </p:nvSpPr>
        <p:spPr bwMode="auto">
          <a:xfrm flipH="0" flipV="0">
            <a:off x="2548926" y="2272837"/>
            <a:ext cx="7576494" cy="32388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EBPFCat has no dependencies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61605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OK, technically Python 3, Linux and libc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So a simple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strike="noStrik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pip install ebpfcat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And you have a working setup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8499582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2990693" y="703274"/>
            <a:ext cx="6993819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Permanent and local programs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9964486" name=""/>
          <p:cNvSpPr txBox="1"/>
          <p:nvPr/>
        </p:nvSpPr>
        <p:spPr bwMode="auto">
          <a:xfrm rot="0" flipH="0" flipV="0">
            <a:off x="223200" y="2776525"/>
            <a:ext cx="4799048" cy="1798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eBPF programs used as local speedup within one Python program, with automatic cleanup at the end:</a:t>
            </a:r>
            <a:endParaRPr lang="en-US" sz="16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 = Program()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with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program.run(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...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# Python business logic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2069879078" name=""/>
          <p:cNvSpPr txBox="1"/>
          <p:nvPr/>
        </p:nvSpPr>
        <p:spPr bwMode="auto">
          <a:xfrm rot="0" flipH="0" flipV="0">
            <a:off x="5416358" y="2654605"/>
            <a:ext cx="6742502" cy="37494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An eBPF program can also run independently from the running Python program, the starting program executes:</a:t>
            </a: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 = Program()</a:t>
            </a: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await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program.attach(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lang="en-US"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program.pin_maps(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"/sys/fs/bpf/my_maps"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# some business logic</a:t>
            </a: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at a later time:</a:t>
            </a: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 = Program(load_maps=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"/sys/fs/bpf/my_maps"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# some more business logic</a:t>
            </a:r>
            <a:endParaRPr lang="en-US" sz="1600" b="1" i="1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# and once finally done:</a:t>
            </a:r>
            <a:endParaRPr lang="en-US" sz="1600" b="1" i="1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await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program.detach(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22513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Motion control with EtherCat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2534268" name=""/>
          <p:cNvSpPr/>
          <p:nvPr/>
        </p:nvSpPr>
        <p:spPr bwMode="auto">
          <a:xfrm flipH="0" flipV="0">
            <a:off x="811200" y="1442925"/>
            <a:ext cx="10559037" cy="4459688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  <p:txBody>
          <a:bodyPr vertOverflow="overflow" horzOverflow="overflow" vert="horz" wrap="square" lIns="126000" tIns="81000" rIns="126000" bIns="81000" numCol="1" spcCol="0" rtlCol="0" fromWordArt="0" anchor="t" anchorCtr="0" forceAA="0" upright="0" compatLnSpc="0">
            <a:noAutofit/>
          </a:bodyPr>
          <a:p>
            <a:pPr marL="283879" indent="-283879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Read the self-description for all involved terminals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Prepare an EtherNet packet for all data to be transferred, e.g.: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Program the terminals to accept such a packet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9" indent="-283879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Generate the EBPF program, and load into Linux kernel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Send prepared packets  =&gt;  eBPF program will cyclically process them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Execute slow Python code for communication with outside world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83878" indent="-283878">
              <a:lnSpc>
                <a:spcPct val="100000"/>
              </a:lnSpc>
              <a:buAutoNum type="arabicPeriod"/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258285" name=""/>
          <p:cNvSpPr txBox="1"/>
          <p:nvPr/>
        </p:nvSpPr>
        <p:spPr bwMode="auto">
          <a:xfrm rot="0" flipH="0" flipV="0">
            <a:off x="1703938" y="2258579"/>
            <a:ext cx="1270958" cy="366119"/>
          </a:xfrm>
          <a:prstGeom prst="rect">
            <a:avLst/>
          </a:prstGeom>
          <a:solidFill>
            <a:srgbClr val="00B050"/>
          </a:solidFill>
          <a:ln w="19049">
            <a:solidFill>
              <a:schemeClr val="accent1">
                <a:lumMod val="90196"/>
                <a:lumOff val="9804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/>
              <a:t>Header</a:t>
            </a:r>
            <a:endParaRPr/>
          </a:p>
        </p:txBody>
      </p:sp>
      <p:sp>
        <p:nvSpPr>
          <p:cNvPr id="520171122" name=""/>
          <p:cNvSpPr txBox="1"/>
          <p:nvPr/>
        </p:nvSpPr>
        <p:spPr bwMode="auto">
          <a:xfrm rot="0" flipH="0" flipV="0">
            <a:off x="2898122" y="2258579"/>
            <a:ext cx="2655260" cy="366119"/>
          </a:xfrm>
          <a:prstGeom prst="rect">
            <a:avLst/>
          </a:prstGeom>
          <a:solidFill>
            <a:srgbClr val="FFC000"/>
          </a:solidFill>
          <a:ln w="19049">
            <a:solidFill>
              <a:schemeClr val="accent1">
                <a:lumMod val="90196"/>
                <a:lumOff val="9804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/>
              <a:t>Encoder position</a:t>
            </a:r>
            <a:endParaRPr/>
          </a:p>
        </p:txBody>
      </p:sp>
      <p:sp>
        <p:nvSpPr>
          <p:cNvPr id="280103079" name=""/>
          <p:cNvSpPr txBox="1"/>
          <p:nvPr/>
        </p:nvSpPr>
        <p:spPr bwMode="auto">
          <a:xfrm rot="0" flipH="0" flipV="0">
            <a:off x="5418880" y="2258579"/>
            <a:ext cx="2222305" cy="366119"/>
          </a:xfrm>
          <a:prstGeom prst="rect">
            <a:avLst/>
          </a:prstGeom>
          <a:solidFill>
            <a:srgbClr val="FFC000"/>
          </a:solidFill>
          <a:ln w="19049">
            <a:solidFill>
              <a:schemeClr val="accent1">
                <a:lumMod val="90196"/>
                <a:lumOff val="9804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/>
              <a:t>Motor speed</a:t>
            </a:r>
            <a:endParaRPr/>
          </a:p>
        </p:txBody>
      </p:sp>
      <p:sp>
        <p:nvSpPr>
          <p:cNvPr id="219145091" name=""/>
          <p:cNvSpPr txBox="1"/>
          <p:nvPr/>
        </p:nvSpPr>
        <p:spPr bwMode="auto">
          <a:xfrm rot="0" flipH="0" flipV="0">
            <a:off x="7641186" y="2258579"/>
            <a:ext cx="2212877" cy="366119"/>
          </a:xfrm>
          <a:prstGeom prst="rect">
            <a:avLst/>
          </a:prstGeom>
          <a:solidFill>
            <a:srgbClr val="FFC000"/>
          </a:solidFill>
          <a:ln w="19049">
            <a:solidFill>
              <a:schemeClr val="accent1">
                <a:lumMod val="90196"/>
                <a:lumOff val="9804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/>
              <a:t>Limit switches</a:t>
            </a:r>
            <a:endParaRPr/>
          </a:p>
        </p:txBody>
      </p:sp>
      <p:sp>
        <p:nvSpPr>
          <p:cNvPr id="1484421684" name=""/>
          <p:cNvSpPr txBox="1"/>
          <p:nvPr/>
        </p:nvSpPr>
        <p:spPr bwMode="auto">
          <a:xfrm rot="0" flipH="0" flipV="0">
            <a:off x="7318865" y="3511312"/>
            <a:ext cx="5219976" cy="1067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r2 = *(u32 *)(r1 + 12)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2: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r3 = *(i32 *)(r9 + 16)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r3 &lt;= r2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goto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pc + 2 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4: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*(i32 *)(r9 + 16) = r2</a:t>
            </a:r>
            <a:endParaRPr/>
          </a:p>
        </p:txBody>
      </p:sp>
      <p:sp>
        <p:nvSpPr>
          <p:cNvPr id="1147137416" name=""/>
          <p:cNvSpPr txBox="1"/>
          <p:nvPr/>
        </p:nvSpPr>
        <p:spPr bwMode="auto">
          <a:xfrm rot="0" flipH="0" flipV="0">
            <a:off x="815040" y="3694545"/>
            <a:ext cx="6503825" cy="5794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self.speed &gt; self.max_speed:</a:t>
            </a:r>
            <a:endParaRPr sz="1600" b="0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self.speed = self.max_speed</a:t>
            </a:r>
            <a:endParaRPr/>
          </a:p>
        </p:txBody>
      </p:sp>
      <p:sp>
        <p:nvSpPr>
          <p:cNvPr id="85915658" name=""/>
          <p:cNvSpPr/>
          <p:nvPr/>
        </p:nvSpPr>
        <p:spPr bwMode="auto">
          <a:xfrm rot="0" flipH="0" flipV="0">
            <a:off x="6533786" y="3903806"/>
            <a:ext cx="567650" cy="37522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5550423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1114129" y="703274"/>
            <a:ext cx="9942387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dispatching on packet content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8966704" name=""/>
          <p:cNvSpPr txBox="1"/>
          <p:nvPr/>
        </p:nvSpPr>
        <p:spPr bwMode="auto">
          <a:xfrm rot="0" flipH="0" flipV="0">
            <a:off x="308817" y="1652789"/>
            <a:ext cx="4033002" cy="2530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61850" indent="-261850">
              <a:buFont typeface="Arial"/>
              <a:buChar char="•"/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 permanent program with a pinned PROG_ARRAY map</a:t>
            </a: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261850" indent="-261850">
              <a:buFont typeface="Arial"/>
              <a:buChar char="•"/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Packets contain breadcrumbs for dispatching</a:t>
            </a: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261850" indent="-261850">
              <a:buFont typeface="Arial"/>
              <a:buChar char="•"/>
              <a:defRPr/>
            </a:pPr>
            <a:r>
              <a:rPr lang="en-US" sz="1600" b="0" i="1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tail_call</a:t>
            </a: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into the specific program</a:t>
            </a: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16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Incoming Packet:</a:t>
            </a: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261850" indent="-261850">
              <a:buFont typeface="Arial"/>
              <a:buChar char="•"/>
              <a:defRPr/>
            </a:pPr>
            <a:endParaRPr lang="en-US" sz="1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lang="en-US" sz="1600" b="1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739087391" name=""/>
          <p:cNvSpPr/>
          <p:nvPr/>
        </p:nvSpPr>
        <p:spPr bwMode="auto">
          <a:xfrm rot="0" flipH="0" flipV="1">
            <a:off x="1657300" y="4077555"/>
            <a:ext cx="3660288" cy="93109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2923723" name=""/>
          <p:cNvSpPr txBox="1"/>
          <p:nvPr/>
        </p:nvSpPr>
        <p:spPr bwMode="auto">
          <a:xfrm rot="0" flipH="0" flipV="0">
            <a:off x="8926769" y="3685677"/>
            <a:ext cx="2778557" cy="1524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600"/>
              <a:t>A local program picks up its data</a:t>
            </a:r>
            <a:endParaRPr sz="1600"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Motion(XDP):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...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grpSp>
        <p:nvGrpSpPr>
          <p:cNvPr id="2049082119" name=""/>
          <p:cNvGrpSpPr/>
          <p:nvPr/>
        </p:nvGrpSpPr>
        <p:grpSpPr bwMode="auto">
          <a:xfrm>
            <a:off x="227109" y="3542549"/>
            <a:ext cx="5875891" cy="640440"/>
            <a:chOff x="0" y="0"/>
            <a:chExt cx="5875891" cy="640440"/>
          </a:xfrm>
        </p:grpSpPr>
        <p:sp>
          <p:nvSpPr>
            <p:cNvPr id="1023684900" name=""/>
            <p:cNvSpPr txBox="1"/>
            <p:nvPr/>
          </p:nvSpPr>
          <p:spPr bwMode="auto">
            <a:xfrm rot="0" flipH="0" flipV="0">
              <a:off x="0" y="0"/>
              <a:ext cx="1061994" cy="640440"/>
            </a:xfrm>
            <a:prstGeom prst="rect">
              <a:avLst/>
            </a:prstGeom>
            <a:solidFill>
              <a:srgbClr val="00B050"/>
            </a:solidFill>
            <a:ln w="19049">
              <a:solidFill>
                <a:schemeClr val="accent1">
                  <a:lumMod val="90196"/>
                  <a:lumOff val="9804"/>
                </a:schemeClr>
              </a:solidFill>
              <a:prstDash val="solid"/>
            </a:ln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800"/>
                <a:t>Header </a:t>
              </a:r>
              <a:endParaRPr sz="1800"/>
            </a:p>
            <a:p>
              <a:pPr>
                <a:defRPr/>
              </a:pPr>
              <a:endParaRPr sz="1800"/>
            </a:p>
          </p:txBody>
        </p:sp>
        <p:sp>
          <p:nvSpPr>
            <p:cNvPr id="344686609" name=""/>
            <p:cNvSpPr txBox="1"/>
            <p:nvPr/>
          </p:nvSpPr>
          <p:spPr bwMode="auto">
            <a:xfrm rot="0" flipH="0" flipV="0">
              <a:off x="2075873" y="0"/>
              <a:ext cx="1774650" cy="640440"/>
            </a:xfrm>
            <a:prstGeom prst="rect">
              <a:avLst/>
            </a:prstGeom>
            <a:solidFill>
              <a:srgbClr val="FFC000"/>
            </a:solidFill>
            <a:ln w="19049">
              <a:solidFill>
                <a:schemeClr val="accent1">
                  <a:lumMod val="90196"/>
                  <a:lumOff val="9804"/>
                </a:schemeClr>
              </a:solidFill>
              <a:prstDash val="solid"/>
            </a:ln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800"/>
                <a:t>Encoder position</a:t>
              </a:r>
              <a:endParaRPr/>
            </a:p>
          </p:txBody>
        </p:sp>
        <p:sp>
          <p:nvSpPr>
            <p:cNvPr id="330469159" name=""/>
            <p:cNvSpPr txBox="1"/>
            <p:nvPr/>
          </p:nvSpPr>
          <p:spPr bwMode="auto">
            <a:xfrm rot="0" flipH="0" flipV="0">
              <a:off x="3714941" y="0"/>
              <a:ext cx="1047915" cy="640440"/>
            </a:xfrm>
            <a:prstGeom prst="rect">
              <a:avLst/>
            </a:prstGeom>
            <a:solidFill>
              <a:srgbClr val="FFC000"/>
            </a:solidFill>
            <a:ln w="19049">
              <a:solidFill>
                <a:schemeClr val="accent1">
                  <a:lumMod val="90196"/>
                  <a:lumOff val="9804"/>
                </a:schemeClr>
              </a:solidFill>
              <a:prstDash val="solid"/>
            </a:ln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800"/>
                <a:t>Motor speed</a:t>
              </a:r>
              <a:endParaRPr/>
            </a:p>
          </p:txBody>
        </p:sp>
        <p:sp>
          <p:nvSpPr>
            <p:cNvPr id="859701549" name=""/>
            <p:cNvSpPr txBox="1"/>
            <p:nvPr/>
          </p:nvSpPr>
          <p:spPr bwMode="auto">
            <a:xfrm rot="0" flipH="0" flipV="0">
              <a:off x="4706489" y="0"/>
              <a:ext cx="1169401" cy="640440"/>
            </a:xfrm>
            <a:prstGeom prst="rect">
              <a:avLst/>
            </a:prstGeom>
            <a:solidFill>
              <a:srgbClr val="FFC000"/>
            </a:solidFill>
            <a:ln w="19049">
              <a:solidFill>
                <a:schemeClr val="accent1">
                  <a:lumMod val="90196"/>
                  <a:lumOff val="9804"/>
                </a:schemeClr>
              </a:solidFill>
              <a:prstDash val="solid"/>
            </a:ln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800"/>
                <a:t>Limit switches</a:t>
              </a:r>
              <a:endParaRPr/>
            </a:p>
          </p:txBody>
        </p:sp>
        <p:sp>
          <p:nvSpPr>
            <p:cNvPr id="1083392078" name=""/>
            <p:cNvSpPr txBox="1"/>
            <p:nvPr/>
          </p:nvSpPr>
          <p:spPr bwMode="auto">
            <a:xfrm rot="0" flipH="0" flipV="0">
              <a:off x="1050834" y="0"/>
              <a:ext cx="1056593" cy="640440"/>
            </a:xfrm>
            <a:prstGeom prst="rect">
              <a:avLst/>
            </a:prstGeom>
            <a:solidFill>
              <a:srgbClr val="00B050"/>
            </a:solidFill>
            <a:ln w="19049">
              <a:solidFill>
                <a:schemeClr val="accent1">
                  <a:lumMod val="90196"/>
                  <a:lumOff val="9804"/>
                </a:schemeClr>
              </a:solidFill>
              <a:prstDash val="solid"/>
            </a:ln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800"/>
                <a:t>bread crumb</a:t>
              </a:r>
              <a:endParaRPr sz="1800"/>
            </a:p>
          </p:txBody>
        </p:sp>
      </p:grpSp>
      <p:graphicFrame>
        <p:nvGraphicFramePr>
          <p:cNvPr id="1616933380" name=""/>
          <p:cNvGraphicFramePr>
            <a:graphicFrameLocks xmlns:a="http://schemas.openxmlformats.org/drawingml/2006/main"/>
          </p:cNvGraphicFramePr>
          <p:nvPr/>
        </p:nvGraphicFramePr>
        <p:xfrm rot="0">
          <a:off x="5317589" y="2761979"/>
          <a:ext cx="3031258" cy="293877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3018558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PROG_ARRAY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Monitor program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Motion program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Vacuum program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7479696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Programming a motor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1969771" name=""/>
          <p:cNvSpPr/>
          <p:nvPr/>
        </p:nvSpPr>
        <p:spPr bwMode="auto">
          <a:xfrm>
            <a:off x="1148248" y="1855258"/>
            <a:ext cx="10768320" cy="453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Arial"/>
                <a:ea typeface="Arial"/>
                <a:cs typeface="Arial"/>
              </a:rPr>
              <a:t>Python allows us to write very high level code:</a:t>
            </a:r>
            <a:endParaRPr sz="1800" b="0" strike="noStrike" spc="-1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defRPr/>
            </a:pPr>
            <a:endParaRPr lang="de-DE" sz="1800" b="1" strike="noStrike" spc="-1">
              <a:solidFill>
                <a:srgbClr val="000000"/>
              </a:solidFill>
              <a:latin typeface="Courier New"/>
            </a:endParaRPr>
          </a:p>
          <a:p>
            <a:pPr>
              <a:lnSpc>
                <a:spcPct val="100000"/>
              </a:lnSpc>
              <a:defRPr/>
            </a:pPr>
            <a:endParaRPr lang="de-DE" sz="1800" b="1" strike="noStrike" spc="-1">
              <a:solidFill>
                <a:srgbClr val="000000"/>
              </a:solidFill>
              <a:latin typeface="Courier New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37761D"/>
                </a:solidFill>
                <a:latin typeface="Courier New"/>
              </a:rPr>
              <a:t>class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de-DE" sz="1800" b="1" strike="noStrike" spc="-1">
                <a:solidFill>
                  <a:srgbClr val="006CE7"/>
                </a:solidFill>
                <a:latin typeface="Courier New"/>
              </a:rPr>
              <a:t>Motor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(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Device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):</a:t>
            </a:r>
            <a:endParaRPr lang="de-DE" sz="1800" b="1" strike="noStrike" spc="-1">
              <a:solidFill>
                <a:srgbClr val="000000"/>
              </a:solidFill>
              <a:latin typeface="Courier New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velocity = TerminalVar() </a:t>
            </a:r>
            <a:r>
              <a:rPr lang="de-DE" sz="1800" b="0" i="1" strike="noStrike" spc="-1">
                <a:solidFill>
                  <a:srgbClr val="000000"/>
                </a:solidFill>
                <a:latin typeface="Arial"/>
                <a:ea typeface="Arial"/>
                <a:cs typeface="Arial"/>
              </a:rPr>
              <a:t># communication with the hardware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encoder = TerminalVar()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target = DeviceVar()  </a:t>
            </a:r>
            <a:r>
              <a:rPr lang="de-DE" sz="1800" b="0" i="1" u="none" strike="noStrike" cap="none" spc="-1">
                <a:solidFill>
                  <a:srgbClr val="000000"/>
                </a:solidFill>
                <a:latin typeface="Arial"/>
                <a:ea typeface="Arial"/>
                <a:cs typeface="Arial"/>
              </a:rPr>
              <a:t># communication with the user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proportional = DeviceVar()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de-DE" sz="1800" b="1" strike="noStrike" spc="-1">
                <a:solidFill>
                  <a:srgbClr val="37761D"/>
                </a:solidFill>
                <a:latin typeface="Courier New"/>
              </a:rPr>
              <a:t>def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de-DE" sz="1800" b="1" strike="noStrike" spc="-1">
                <a:solidFill>
                  <a:srgbClr val="006CE7"/>
                </a:solidFill>
                <a:latin typeface="Courier New"/>
              </a:rPr>
              <a:t>program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(self):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        </a:t>
            </a:r>
            <a:r>
              <a:rPr lang="de-DE" sz="1800" b="1" strike="noStrike" spc="-1">
                <a:solidFill>
                  <a:srgbClr val="000000"/>
                </a:solidFill>
                <a:latin typeface="Courier New"/>
              </a:rPr>
              <a:t>self.velocity = (self.target – self.encoder) </a:t>
            </a:r>
            <a:r>
              <a:rPr lang="de-DE" sz="1800" b="1" strike="noStrike" spc="0">
                <a:solidFill>
                  <a:srgbClr val="000000"/>
                </a:solidFill>
                <a:latin typeface="Courier New"/>
              </a:rPr>
              <a:t>* self.proportional</a:t>
            </a:r>
            <a:endParaRPr sz="1800" b="1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3760928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4400" b="0" strike="noStrike" spc="0">
                <a:solidFill>
                  <a:srgbClr val="000000"/>
                </a:solidFill>
                <a:latin typeface="Calibri"/>
              </a:rPr>
              <a:t>Summary</a:t>
            </a:r>
            <a:endParaRPr lang="de-DE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32959" name=""/>
          <p:cNvSpPr/>
          <p:nvPr/>
        </p:nvSpPr>
        <p:spPr bwMode="auto">
          <a:xfrm flipH="0" flipV="0">
            <a:off x="1061313" y="1620000"/>
            <a:ext cx="10063075" cy="451740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EBPFCat can generate eBPF code from Python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It can be used generically to write eBPF programs, especially XDP programs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As a special case it can be used for computer control of EtherCAT compatible hardware</a:t>
            </a:r>
            <a:endParaRPr lang="en-US" sz="1800" b="0" i="0" u="none" strike="noStrike" cap="none" spc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Everything can be found at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i="0" u="sng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  <a:hlinkClick r:id="rId3" tooltip="https://github.com/tecki/ebpfcat"/>
              </a:rPr>
              <a:t>https://github.com/tecki/ebpfcat</a:t>
            </a:r>
            <a:endParaRPr/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Documentation at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i="0" u="sng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  <a:hlinkClick r:id="rId4" tooltip=""/>
              </a:rPr>
              <a:t>https://ebpfcat.readthedocs.io/en/latest/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Bonus material for the really interested:</a:t>
            </a:r>
            <a:endParaRPr lang="en-US" sz="1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1" i="0" u="sng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  <a:hlinkClick r:id="rId3" tooltip="https://github.com/tecki/ebpfcat"/>
              </a:rPr>
              <a:t>https://git.xfel.eu/karaboDevices/karahoff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Thanks to the SCS group at the European XFEL, Carsten Broers and Jan Tolkiehn for the hardware, 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Tobias Freyermuth for useful discussions</a:t>
            </a:r>
            <a:endParaRPr lang="en-US" sz="18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020866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296280"/>
            <a:ext cx="10555200" cy="1141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The world’s largest X-Ray laser</a:t>
            </a:r>
            <a:endParaRPr lang="de-DE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4063267" name="PlaceHolder 2"/>
          <p:cNvSpPr>
            <a:spLocks noGrp="1"/>
          </p:cNvSpPr>
          <p:nvPr>
            <p:ph/>
          </p:nvPr>
        </p:nvSpPr>
        <p:spPr bwMode="auto">
          <a:xfrm flipH="0" flipV="0">
            <a:off x="875701" y="5351123"/>
            <a:ext cx="10555200" cy="796027"/>
          </a:xfrm>
          <a:prstGeom prst="rect">
            <a:avLst/>
          </a:prstGeom>
          <a:noFill/>
          <a:ln w="0">
            <a:noFill/>
          </a:ln>
        </p:spPr>
        <p:txBody>
          <a:bodyPr vertOverflow="overflow" horzOverflow="overflow" vert="horz" wrap="square" lIns="0" tIns="0" rIns="0" bIns="0" numCol="1" spcCol="0" rtlCol="0" fromWordArt="0" anchor="t" anchorCtr="0" forceAA="0" upright="0" compatLnSpc="0">
            <a:normAutofit fontScale="95000" lnSpcReduction="1000"/>
          </a:bodyPr>
          <a:p>
            <a:pPr algn="ctr">
              <a:defRPr/>
            </a:pPr>
            <a:endParaRPr/>
          </a:p>
          <a:p>
            <a:pPr algn="ctr">
              <a:defRPr/>
            </a:pPr>
            <a:r>
              <a:rPr sz="2400"/>
              <a:t>Publicly funded research facility</a:t>
            </a:r>
            <a:endParaRPr sz="2400"/>
          </a:p>
          <a:p>
            <a:pPr algn="ctr">
              <a:defRPr/>
            </a:pPr>
            <a:r>
              <a:rPr sz="2400"/>
              <a:t>Located in Hamburg, Germany</a:t>
            </a:r>
            <a:endParaRPr sz="2400"/>
          </a:p>
        </p:txBody>
      </p:sp>
      <p:pic>
        <p:nvPicPr>
          <p:cNvPr id="110229560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32291" y="1412209"/>
            <a:ext cx="11827777" cy="37689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0259335" name="PlaceHolder 1"/>
          <p:cNvSpPr>
            <a:spLocks noGrp="1"/>
          </p:cNvSpPr>
          <p:nvPr>
            <p:ph type="title"/>
          </p:nvPr>
        </p:nvSpPr>
        <p:spPr bwMode="auto">
          <a:xfrm>
            <a:off x="818398" y="2324526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Thank you!</a:t>
            </a:r>
            <a:endParaRPr lang="de-DE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2255449" name=""/>
          <p:cNvSpPr/>
          <p:nvPr/>
        </p:nvSpPr>
        <p:spPr bwMode="auto">
          <a:xfrm flipH="0" flipV="0">
            <a:off x="1207426" y="4087705"/>
            <a:ext cx="10051144" cy="906115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algn="ctr">
              <a:defRPr/>
            </a:pPr>
            <a:r>
              <a:rPr sz="2200"/>
              <a:t>Thanks to my group SCS at European XFEL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780102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4400" b="0" strike="noStrike" spc="-1">
                <a:solidFill>
                  <a:srgbClr val="000000"/>
                </a:solidFill>
                <a:latin typeface="Calibri"/>
              </a:rPr>
              <a:t>Example: parallel motion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8573041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0">
            <a:off x="327119" y="1414999"/>
            <a:ext cx="7771078" cy="4723692"/>
          </a:xfrm>
          <a:prstGeom prst="rect">
            <a:avLst/>
          </a:prstGeom>
        </p:spPr>
      </p:pic>
      <p:sp>
        <p:nvSpPr>
          <p:cNvPr id="29744961" name=""/>
          <p:cNvSpPr txBox="1"/>
          <p:nvPr/>
        </p:nvSpPr>
        <p:spPr bwMode="auto">
          <a:xfrm rot="0" flipH="0" flipV="0">
            <a:off x="8343124" y="1738312"/>
            <a:ext cx="3297724" cy="3383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195764" indent="-195764">
              <a:buFont typeface="Arial"/>
              <a:buChar char="•"/>
              <a:defRPr/>
            </a:pPr>
            <a:r>
              <a:rPr sz="1800"/>
              <a:t>A liquid jet is injected into a vacuum chamber, and pumped out by a catcher system</a:t>
            </a:r>
            <a:endParaRPr sz="1800"/>
          </a:p>
          <a:p>
            <a:pPr marL="195764" indent="-195764">
              <a:buFont typeface="Arial"/>
              <a:buChar char="•"/>
              <a:defRPr/>
            </a:pPr>
            <a:r>
              <a:rPr sz="1800"/>
              <a:t>The two systems are moved by independent motors, we lock the motor movement between them using EBPFCat</a:t>
            </a:r>
            <a:endParaRPr sz="1800"/>
          </a:p>
          <a:p>
            <a:pPr marL="195764" indent="-195764">
              <a:buFont typeface="Arial"/>
              <a:buChar char="•"/>
              <a:defRPr/>
            </a:pPr>
            <a:r>
              <a:rPr sz="1800"/>
              <a:t>Everything here is user-generated, no experts are needed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2259854" name=""/>
          <p:cNvSpPr/>
          <p:nvPr/>
        </p:nvSpPr>
        <p:spPr bwMode="auto">
          <a:xfrm>
            <a:off x="1372649" y="1620000"/>
            <a:ext cx="10196640" cy="405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defRPr/>
            </a:pPr>
            <a:endParaRPr/>
          </a:p>
        </p:txBody>
      </p:sp>
      <p:sp>
        <p:nvSpPr>
          <p:cNvPr id="1611115898" name=""/>
          <p:cNvSpPr txBox="1"/>
          <p:nvPr/>
        </p:nvSpPr>
        <p:spPr bwMode="auto">
          <a:xfrm rot="0" flipH="0" flipV="0">
            <a:off x="395330" y="578939"/>
            <a:ext cx="11436354" cy="5700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2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MotorDevice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low_switch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high_switch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enabled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control_word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reduced_current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stepcounter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encoder_error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TerminalVar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set_control_word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deadband_exceeded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b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max_velocity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max_acceleration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deadband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target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proportional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lasttime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LocalVar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800"/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calculate_speed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proportional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&gt;&gt;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16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program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tmp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tmp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ktime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max_acceleration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  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tmp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lasttime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&gt;&gt;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32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as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lasttime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tmp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control_word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set_control_word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abs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target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deadband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as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reduced_current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is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None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reduced_current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False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deadband_exceeded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reduced_current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is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None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sz="800" b="1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reduced_current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8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True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target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calculate_speed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max_velocity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max_velocity</a:t>
            </a:r>
            <a:endParaRPr lang="en-US" sz="8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isLimitless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low_switch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!=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&lt;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high_switch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!=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encoder_error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is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None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encoder_error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as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,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velocity_diff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enabled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as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Else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last_velocity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endParaRPr sz="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class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FollowerDevice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MotorDevice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follow_offset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q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doFollow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DeviceVar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B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calculate_speed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super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calculate_speed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doFollow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!=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leader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enabled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!=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ebpf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stmp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int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motors_factor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follow_factor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&lt;&lt;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16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leader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velocity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16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program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doFollow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!=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target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leader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int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follow_factor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*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&lt;&lt;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16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)))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&gt;&gt;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16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\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+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follow_offset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8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with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abs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target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-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encoder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follow_lag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set_control_word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SWITCH_OFF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doFollow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0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leader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device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set_control_word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= \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  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self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leader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SWITCH_OFF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super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().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</a:t>
            </a:r>
            <a:r>
              <a:rPr lang="en-US" sz="8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</a:t>
            </a:r>
            <a:endParaRPr sz="8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>
              <a:defRPr/>
            </a:pPr>
            <a:endParaRPr lang="en-US" sz="8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179816543" name=""/>
          <p:cNvSpPr txBox="1"/>
          <p:nvPr/>
        </p:nvSpPr>
        <p:spPr bwMode="auto">
          <a:xfrm rot="0" flipH="0" flipV="0">
            <a:off x="2938205" y="750208"/>
            <a:ext cx="3773617" cy="21034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400">
                <a:latin typeface="Arial"/>
                <a:ea typeface="Arial"/>
                <a:cs typeface="Arial"/>
              </a:rPr>
              <a:t>The Code for parallel motion</a:t>
            </a:r>
            <a:endParaRPr sz="440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157776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The building blocks of EBPFCat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1612577230" name=""/>
          <p:cNvGrpSpPr/>
          <p:nvPr/>
        </p:nvGrpSpPr>
        <p:grpSpPr bwMode="auto">
          <a:xfrm flipH="0" flipV="0">
            <a:off x="78997" y="1371062"/>
            <a:ext cx="8667666" cy="4257345"/>
            <a:chOff x="0" y="0"/>
            <a:chExt cx="8667666" cy="4257345"/>
          </a:xfrm>
        </p:grpSpPr>
        <p:sp>
          <p:nvSpPr>
            <p:cNvPr id="448155005" name=""/>
            <p:cNvSpPr/>
            <p:nvPr/>
          </p:nvSpPr>
          <p:spPr bwMode="auto">
            <a:xfrm flipH="0" flipV="0">
              <a:off x="167820" y="2087868"/>
              <a:ext cx="8499846" cy="2169477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 sz="1400"/>
            </a:p>
          </p:txBody>
        </p:sp>
        <p:sp>
          <p:nvSpPr>
            <p:cNvPr id="851768902" name=""/>
            <p:cNvSpPr/>
            <p:nvPr/>
          </p:nvSpPr>
          <p:spPr bwMode="auto">
            <a:xfrm flipH="0" flipV="0">
              <a:off x="0" y="0"/>
              <a:ext cx="8499846" cy="207867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 sz="1400"/>
            </a:p>
          </p:txBody>
        </p:sp>
        <p:sp>
          <p:nvSpPr>
            <p:cNvPr id="510838336" name=""/>
            <p:cNvSpPr/>
            <p:nvPr/>
          </p:nvSpPr>
          <p:spPr bwMode="auto">
            <a:xfrm flipH="0" flipV="0">
              <a:off x="1171646" y="474307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Motor Terminal M1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53608449" name=""/>
            <p:cNvSpPr/>
            <p:nvPr/>
          </p:nvSpPr>
          <p:spPr bwMode="auto">
            <a:xfrm flipH="0" flipV="0">
              <a:off x="1171646" y="1360903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Motor Terminal M2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846627163" name=""/>
            <p:cNvSpPr/>
            <p:nvPr/>
          </p:nvSpPr>
          <p:spPr bwMode="auto">
            <a:xfrm flipH="0" flipV="0">
              <a:off x="1171646" y="925642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Encoder Terminal E12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53189545" name=""/>
            <p:cNvSpPr/>
            <p:nvPr/>
          </p:nvSpPr>
          <p:spPr bwMode="auto">
            <a:xfrm flipH="0" flipV="0">
              <a:off x="4919486" y="706291"/>
              <a:ext cx="2666757" cy="33304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Device Motor 1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169847025" name=""/>
            <p:cNvSpPr/>
            <p:nvPr/>
          </p:nvSpPr>
          <p:spPr bwMode="auto">
            <a:xfrm flipH="0" flipV="0">
              <a:off x="4919486" y="1135807"/>
              <a:ext cx="2666757" cy="33304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Device Motor 2</a:t>
              </a:r>
              <a:endParaRPr sz="1400">
                <a:solidFill>
                  <a:schemeClr val="tx1"/>
                </a:solidFill>
              </a:endParaRPr>
            </a:p>
          </p:txBody>
        </p:sp>
        <p:cxnSp>
          <p:nvCxnSpPr>
            <p:cNvPr id="261047813" name=""/>
            <p:cNvCxnSpPr>
              <a:stCxn id="510838336" idx="3"/>
              <a:endCxn id="53189545" idx="1"/>
            </p:cNvCxnSpPr>
            <p:nvPr/>
          </p:nvCxnSpPr>
          <p:spPr bwMode="auto">
            <a:xfrm rot="0" flipH="0" flipV="0">
              <a:off x="3838406" y="640830"/>
              <a:ext cx="1081077" cy="231984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398190" name=""/>
            <p:cNvCxnSpPr>
              <a:stCxn id="53189545" idx="1"/>
              <a:endCxn id="846627163" idx="3"/>
            </p:cNvCxnSpPr>
            <p:nvPr/>
          </p:nvCxnSpPr>
          <p:spPr bwMode="auto">
            <a:xfrm rot="10799989" flipH="0" flipV="1">
              <a:off x="3838406" y="872816"/>
              <a:ext cx="1081077" cy="219351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0155669" name=""/>
            <p:cNvCxnSpPr>
              <a:stCxn id="53608449" idx="3"/>
              <a:endCxn id="169847025" idx="1"/>
            </p:cNvCxnSpPr>
            <p:nvPr/>
          </p:nvCxnSpPr>
          <p:spPr bwMode="auto">
            <a:xfrm rot="0" flipH="0" flipV="1">
              <a:off x="3838406" y="1302332"/>
              <a:ext cx="1081077" cy="225094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2519754" name=""/>
            <p:cNvCxnSpPr>
              <a:stCxn id="846627163" idx="3"/>
            </p:cNvCxnSpPr>
            <p:nvPr/>
          </p:nvCxnSpPr>
          <p:spPr bwMode="auto">
            <a:xfrm rot="0" flipH="0" flipV="0">
              <a:off x="3838406" y="1092167"/>
              <a:ext cx="1106953" cy="186048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9539112" name=""/>
            <p:cNvSpPr txBox="1"/>
            <p:nvPr/>
          </p:nvSpPr>
          <p:spPr bwMode="auto">
            <a:xfrm flipH="0" flipV="0">
              <a:off x="3982166" y="1659498"/>
              <a:ext cx="3083961" cy="30515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400"/>
                <a:t>Sync Group 1</a:t>
              </a:r>
              <a:endParaRPr sz="1400"/>
            </a:p>
          </p:txBody>
        </p:sp>
        <p:sp>
          <p:nvSpPr>
            <p:cNvPr id="1494146461" name=""/>
            <p:cNvSpPr/>
            <p:nvPr/>
          </p:nvSpPr>
          <p:spPr bwMode="auto">
            <a:xfrm flipH="0" flipV="0">
              <a:off x="1476042" y="2468075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Analog Input 1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826780597" name=""/>
            <p:cNvSpPr/>
            <p:nvPr/>
          </p:nvSpPr>
          <p:spPr bwMode="auto">
            <a:xfrm flipH="0" flipV="0">
              <a:off x="1476042" y="3354672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Digital Input 1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76528621" name=""/>
            <p:cNvSpPr/>
            <p:nvPr/>
          </p:nvSpPr>
          <p:spPr bwMode="auto">
            <a:xfrm flipH="0" flipV="0">
              <a:off x="1476042" y="2919412"/>
              <a:ext cx="2666757" cy="33304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Digital Output 1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1412844920" name=""/>
            <p:cNvSpPr/>
            <p:nvPr/>
          </p:nvSpPr>
          <p:spPr bwMode="auto">
            <a:xfrm flipH="0" flipV="0">
              <a:off x="5223882" y="2700059"/>
              <a:ext cx="2666757" cy="33304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Pressure Gauge</a:t>
              </a:r>
              <a:endParaRPr sz="1400">
                <a:solidFill>
                  <a:schemeClr val="tx1"/>
                </a:solidFill>
              </a:endParaRPr>
            </a:p>
          </p:txBody>
        </p:sp>
        <p:sp>
          <p:nvSpPr>
            <p:cNvPr id="2025279342" name=""/>
            <p:cNvSpPr/>
            <p:nvPr/>
          </p:nvSpPr>
          <p:spPr bwMode="auto">
            <a:xfrm flipH="0" flipV="0">
              <a:off x="5223882" y="3129577"/>
              <a:ext cx="2666757" cy="33304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r>
                <a:rPr sz="1400">
                  <a:solidFill>
                    <a:schemeClr val="tx1"/>
                  </a:solidFill>
                </a:rPr>
                <a:t>Valve</a:t>
              </a:r>
              <a:endParaRPr sz="1400">
                <a:solidFill>
                  <a:schemeClr val="tx1"/>
                </a:solidFill>
              </a:endParaRPr>
            </a:p>
          </p:txBody>
        </p:sp>
        <p:cxnSp>
          <p:nvCxnSpPr>
            <p:cNvPr id="1239978590" name=""/>
            <p:cNvCxnSpPr/>
            <p:nvPr/>
          </p:nvCxnSpPr>
          <p:spPr bwMode="auto">
            <a:xfrm rot="0" flipH="0" flipV="0">
              <a:off x="4142802" y="2634598"/>
              <a:ext cx="1081077" cy="231983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2902373" name=""/>
            <p:cNvCxnSpPr/>
            <p:nvPr/>
          </p:nvCxnSpPr>
          <p:spPr bwMode="auto">
            <a:xfrm rot="10799989" flipH="0" flipV="1">
              <a:off x="4142802" y="2866584"/>
              <a:ext cx="1081077" cy="219350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9174854" name=""/>
            <p:cNvCxnSpPr/>
            <p:nvPr/>
          </p:nvCxnSpPr>
          <p:spPr bwMode="auto">
            <a:xfrm rot="0" flipH="0" flipV="1">
              <a:off x="4142802" y="3296101"/>
              <a:ext cx="1081077" cy="225094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518060" name=""/>
            <p:cNvCxnSpPr/>
            <p:nvPr/>
          </p:nvCxnSpPr>
          <p:spPr bwMode="auto">
            <a:xfrm rot="0" flipH="0" flipV="0">
              <a:off x="4142802" y="3085936"/>
              <a:ext cx="1106953" cy="186048"/>
            </a:xfrm>
            <a:prstGeom prst="line">
              <a:avLst/>
            </a:prstGeom>
            <a:ln w="28575" cap="flat" cmpd="sng" algn="ctr">
              <a:solidFill>
                <a:schemeClr val="accent1">
                  <a:lumMod val="90196"/>
                  <a:lumOff val="9804"/>
                </a:schemeClr>
              </a:solidFill>
              <a:prstDash val="solid"/>
              <a:miter lim="800000"/>
              <a:headEnd type="arrow" len="med"/>
              <a:tailEnd type="arrow" len="med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1365308" name=""/>
            <p:cNvSpPr txBox="1"/>
            <p:nvPr/>
          </p:nvSpPr>
          <p:spPr bwMode="auto">
            <a:xfrm flipH="0" flipV="0">
              <a:off x="3337742" y="3851947"/>
              <a:ext cx="3085861" cy="30515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sz="1400"/>
                <a:t>Sync Group 2</a:t>
              </a:r>
              <a:endParaRPr sz="1400"/>
            </a:p>
          </p:txBody>
        </p:sp>
      </p:grpSp>
      <p:sp>
        <p:nvSpPr>
          <p:cNvPr id="288243005" name=""/>
          <p:cNvSpPr/>
          <p:nvPr/>
        </p:nvSpPr>
        <p:spPr bwMode="auto">
          <a:xfrm rot="0" flipH="0" flipV="0">
            <a:off x="8679317" y="1536988"/>
            <a:ext cx="1164165" cy="25977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8721507" name=""/>
          <p:cNvSpPr/>
          <p:nvPr/>
        </p:nvSpPr>
        <p:spPr bwMode="auto">
          <a:xfrm rot="0" flipH="0" flipV="0">
            <a:off x="8613122" y="2165637"/>
            <a:ext cx="989829" cy="25977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3421675" name=""/>
          <p:cNvSpPr txBox="1"/>
          <p:nvPr/>
        </p:nvSpPr>
        <p:spPr bwMode="auto">
          <a:xfrm rot="0" flipH="0" flipV="0">
            <a:off x="8342574" y="1486477"/>
            <a:ext cx="3963160" cy="23778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195764" indent="-195764">
              <a:buFont typeface="Arial"/>
              <a:buChar char="•"/>
              <a:defRPr/>
            </a:pPr>
            <a:r>
              <a:rPr sz="1400">
                <a:solidFill>
                  <a:schemeClr val="tx1"/>
                </a:solidFill>
              </a:rPr>
              <a:t>Terminals</a:t>
            </a:r>
            <a:r>
              <a:rPr sz="1400"/>
              <a:t> are the hardware actually connected to the EtherCAT bus</a:t>
            </a:r>
            <a:endParaRPr sz="1400"/>
          </a:p>
          <a:p>
            <a:pPr marL="195764" indent="-195764">
              <a:buFont typeface="Arial"/>
              <a:buChar char="•"/>
              <a:defRPr/>
            </a:pPr>
            <a:r>
              <a:rPr sz="1400"/>
              <a:t>Devices are hardware controlled by the terminals that logically belong together</a:t>
            </a:r>
            <a:endParaRPr sz="1400"/>
          </a:p>
          <a:p>
            <a:pPr marL="195764" indent="-195764">
              <a:buFont typeface="Arial"/>
              <a:buChar char="•"/>
              <a:defRPr/>
            </a:pPr>
            <a:r>
              <a:rPr sz="1400" b="1"/>
              <a:t>Sync Groups</a:t>
            </a:r>
            <a:r>
              <a:rPr sz="1400"/>
              <a:t> are units that run independently - even in different tasks so even their code can be modified on-the-fly</a:t>
            </a:r>
            <a:endParaRPr sz="1400"/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8334624" name="PlaceHolder 1"/>
          <p:cNvSpPr>
            <a:spLocks noGrp="1"/>
          </p:cNvSpPr>
          <p:nvPr>
            <p:ph type="title"/>
          </p:nvPr>
        </p:nvSpPr>
        <p:spPr bwMode="auto">
          <a:xfrm>
            <a:off x="818399" y="684057"/>
            <a:ext cx="10555200" cy="1141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de-DE" sz="4400" b="0" strike="noStrike" spc="0">
                <a:solidFill>
                  <a:srgbClr val="000000"/>
                </a:solidFill>
                <a:latin typeface="Calibri"/>
              </a:rPr>
              <a:t>The Electron Birefringent Polarization Focus (eBPF)</a:t>
            </a:r>
            <a:endParaRPr lang="de-DE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9647605" name="PlaceHolder 2"/>
          <p:cNvSpPr>
            <a:spLocks noGrp="1"/>
          </p:cNvSpPr>
          <p:nvPr>
            <p:ph/>
          </p:nvPr>
        </p:nvSpPr>
        <p:spPr bwMode="auto">
          <a:xfrm flipH="0" flipV="0">
            <a:off x="5931019" y="1890885"/>
            <a:ext cx="5531538" cy="472369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p>
            <a:pPr marL="305907" indent="-305907" defTabSz="685800">
              <a:lnSpc>
                <a:spcPct val="113999"/>
              </a:lnSpc>
              <a:spcBef>
                <a:spcPts val="1347"/>
              </a:spcBef>
              <a:buFont typeface="Arial"/>
              <a:buChar char="•"/>
              <a:tabLst>
                <a:tab pos="0" algn="l"/>
              </a:tabLst>
              <a:defRPr/>
            </a:pPr>
            <a:r>
              <a:rPr lang="en-US" sz="2000" b="0" strike="noStrike" spc="0">
                <a:solidFill>
                  <a:srgbClr val="000000"/>
                </a:solidFill>
                <a:latin typeface="Calibri"/>
              </a:rPr>
              <a:t>In our large scientific facility, many small machines need to be automated</a:t>
            </a:r>
            <a:endParaRPr lang="en-US" sz="2000" b="0" strike="noStrike" spc="0">
              <a:solidFill>
                <a:srgbClr val="000000"/>
              </a:solidFill>
              <a:latin typeface="Calibri"/>
            </a:endParaRPr>
          </a:p>
          <a:p>
            <a:pPr marL="305906" indent="-305906" defTabSz="685800">
              <a:lnSpc>
                <a:spcPct val="113999"/>
              </a:lnSpc>
              <a:spcBef>
                <a:spcPts val="1346"/>
              </a:spcBef>
              <a:buFont typeface="Arial"/>
              <a:buChar char="•"/>
              <a:tabLst>
                <a:tab pos="0" algn="l"/>
              </a:tabLst>
              <a:defRPr/>
            </a:pPr>
            <a:r>
              <a:rPr lang="en-US" sz="2000" b="0" strike="noStrike" spc="0">
                <a:solidFill>
                  <a:srgbClr val="000000"/>
                </a:solidFill>
                <a:latin typeface="Calibri"/>
              </a:rPr>
              <a:t>The automation is often done by scientists, not engineers</a:t>
            </a:r>
            <a:endParaRPr lang="en-US" sz="2000" b="0" strike="noStrike" spc="0">
              <a:solidFill>
                <a:srgbClr val="000000"/>
              </a:solidFill>
              <a:latin typeface="Calibri"/>
            </a:endParaRPr>
          </a:p>
          <a:p>
            <a:pPr marL="305907" indent="-305907" defTabSz="685800">
              <a:lnSpc>
                <a:spcPct val="113999"/>
              </a:lnSpc>
              <a:spcBef>
                <a:spcPts val="1347"/>
              </a:spcBef>
              <a:buFont typeface="Arial"/>
              <a:buChar char="•"/>
              <a:tabLst>
                <a:tab pos="0" algn="l"/>
              </a:tabLst>
              <a:defRPr/>
            </a:pPr>
            <a:r>
              <a:rPr lang="en-US" sz="2000" b="0" strike="noStrike" spc="0">
                <a:solidFill>
                  <a:srgbClr val="000000"/>
                </a:solidFill>
                <a:latin typeface="Calibri"/>
              </a:rPr>
              <a:t>The EtherCAT bus system used at the European XFEL is flexible enough to allow for this</a:t>
            </a:r>
            <a:endParaRPr lang="en-US" sz="2000" b="0" strike="noStrike" spc="0">
              <a:solidFill>
                <a:srgbClr val="000000"/>
              </a:solidFill>
              <a:latin typeface="Calibri"/>
            </a:endParaRPr>
          </a:p>
          <a:p>
            <a:pPr marL="305906" indent="-305906" defTabSz="685800">
              <a:lnSpc>
                <a:spcPct val="113999"/>
              </a:lnSpc>
              <a:spcBef>
                <a:spcPts val="1346"/>
              </a:spcBef>
              <a:buFont typeface="Arial"/>
              <a:buChar char="•"/>
              <a:tabLst>
                <a:tab pos="0" algn="l"/>
              </a:tabLst>
              <a:defRPr/>
            </a:pPr>
            <a:r>
              <a:rPr lang="de-DE" sz="2000" b="0" strike="noStrike" spc="0">
                <a:solidFill>
                  <a:srgbClr val="000000"/>
                </a:solidFill>
                <a:latin typeface="Calibri"/>
              </a:rPr>
              <a:t>The software, however, is not. And it is not open source.</a:t>
            </a:r>
            <a:endParaRPr lang="de-DE" sz="2000" b="0" strike="noStrike" spc="0">
              <a:solidFill>
                <a:srgbClr val="000000"/>
              </a:solidFill>
              <a:latin typeface="Calibri"/>
            </a:endParaRPr>
          </a:p>
          <a:p>
            <a:pPr defTabSz="685800">
              <a:lnSpc>
                <a:spcPct val="113999"/>
              </a:lnSpc>
              <a:spcBef>
                <a:spcPts val="1346"/>
              </a:spcBef>
              <a:tabLst>
                <a:tab pos="0" algn="l"/>
              </a:tabLst>
              <a:defRPr/>
            </a:pPr>
            <a:r>
              <a:rPr lang="de-DE" sz="2000" b="1" strike="noStrike" spc="0">
                <a:solidFill>
                  <a:srgbClr val="000000"/>
                </a:solidFill>
                <a:latin typeface="Calibri"/>
              </a:rPr>
              <a:t>=&gt; write a open source EtherCAT software driver flexible enough to used by users directly, while retaining all advantages of EtherCAT</a:t>
            </a:r>
            <a:endParaRPr sz="2000" b="1" strike="noStrike" spc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4982554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929692" y="1343212"/>
            <a:ext cx="3906893" cy="48848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9118056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How does EtherCAT work?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3335803" name=""/>
          <p:cNvSpPr/>
          <p:nvPr/>
        </p:nvSpPr>
        <p:spPr bwMode="auto">
          <a:xfrm>
            <a:off x="2583839" y="1955520"/>
            <a:ext cx="3108480" cy="2885760"/>
          </a:xfrm>
          <a:prstGeom prst="flowChartAlternateProcess">
            <a:avLst/>
          </a:prstGeom>
          <a:solidFill>
            <a:srgbClr val="FFE99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CPU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(just a normal computer)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7554085" name=""/>
          <p:cNvSpPr/>
          <p:nvPr/>
        </p:nvSpPr>
        <p:spPr bwMode="auto">
          <a:xfrm>
            <a:off x="7860960" y="2125440"/>
            <a:ext cx="681120" cy="23446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7498276" name=""/>
          <p:cNvSpPr/>
          <p:nvPr/>
        </p:nvSpPr>
        <p:spPr bwMode="auto">
          <a:xfrm>
            <a:off x="9104160" y="2096640"/>
            <a:ext cx="747360" cy="2401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4715301" name=""/>
          <p:cNvSpPr/>
          <p:nvPr/>
        </p:nvSpPr>
        <p:spPr bwMode="auto">
          <a:xfrm>
            <a:off x="10258080" y="2106360"/>
            <a:ext cx="735360" cy="2382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772097921" name=""/>
          <p:cNvCxnSpPr>
            <a:stCxn id="843335803" idx="3"/>
            <a:endCxn id="577554085" idx="1"/>
          </p:cNvCxnSpPr>
          <p:nvPr/>
        </p:nvCxnSpPr>
        <p:spPr bwMode="auto">
          <a:xfrm flipV="1">
            <a:off x="5692320" y="3297600"/>
            <a:ext cx="2169120" cy="101160"/>
          </a:xfrm>
          <a:prstGeom prst="curvedConnector3">
            <a:avLst>
              <a:gd name="adj1" fmla="val 25011"/>
            </a:avLst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1368693565" name=""/>
          <p:cNvCxnSpPr>
            <a:endCxn id="817498276" idx="1"/>
          </p:cNvCxnSpPr>
          <p:nvPr/>
        </p:nvCxnSpPr>
        <p:spPr bwMode="auto">
          <a:xfrm>
            <a:off x="8542080" y="3297600"/>
            <a:ext cx="562560" cy="360"/>
          </a:xfrm>
          <a:prstGeom prst="curvedConnector2">
            <a:avLst/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1923907824" name=""/>
          <p:cNvCxnSpPr>
            <a:stCxn id="817498276" idx="3"/>
            <a:endCxn id="1254715301" idx="1"/>
          </p:cNvCxnSpPr>
          <p:nvPr/>
        </p:nvCxnSpPr>
        <p:spPr bwMode="auto">
          <a:xfrm>
            <a:off x="9851520" y="3297600"/>
            <a:ext cx="407040" cy="360"/>
          </a:xfrm>
          <a:prstGeom prst="curvedConnector2">
            <a:avLst/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176551531" name=""/>
          <p:cNvCxnSpPr>
            <a:stCxn id="1254715301" idx="3"/>
            <a:endCxn id="843335803" idx="3"/>
          </p:cNvCxnSpPr>
          <p:nvPr/>
        </p:nvCxnSpPr>
        <p:spPr bwMode="auto">
          <a:xfrm flipH="1">
            <a:off x="5692320" y="3297600"/>
            <a:ext cx="5301600" cy="101160"/>
          </a:xfrm>
          <a:prstGeom prst="curvedConnector5">
            <a:avLst>
              <a:gd name="adj1" fmla="val -3169"/>
              <a:gd name="adj2" fmla="val 1361071"/>
              <a:gd name="adj3" fmla="val 100000"/>
            </a:avLst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1377062495" name=""/>
          <p:cNvSpPr/>
          <p:nvPr/>
        </p:nvSpPr>
        <p:spPr bwMode="auto">
          <a:xfrm>
            <a:off x="7553760" y="1690200"/>
            <a:ext cx="3834720" cy="31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EtherCAT terminals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1701306" name=""/>
          <p:cNvSpPr/>
          <p:nvPr/>
        </p:nvSpPr>
        <p:spPr bwMode="auto">
          <a:xfrm>
            <a:off x="5636160" y="2842560"/>
            <a:ext cx="3834720" cy="31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EtherNet packets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0106634" name=""/>
          <p:cNvSpPr/>
          <p:nvPr/>
        </p:nvSpPr>
        <p:spPr bwMode="auto">
          <a:xfrm>
            <a:off x="2628960" y="4964657"/>
            <a:ext cx="7236000" cy="146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EtherCAT uses normal EtherNET packets, which are handed from terminal to terminal, at the end returning at the beginning.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The terminals are able to modify the packet on-the-fly in order to send data to the computer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230865" name=""/>
          <p:cNvSpPr/>
          <p:nvPr/>
        </p:nvSpPr>
        <p:spPr bwMode="auto">
          <a:xfrm flipH="0" flipV="0">
            <a:off x="241042" y="2439720"/>
            <a:ext cx="1509944" cy="1892084"/>
          </a:xfrm>
          <a:prstGeom prst="flowChartMultidocument">
            <a:avLst/>
          </a:prstGeom>
          <a:solidFill>
            <a:srgbClr val="DDDDDD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defRPr/>
            </a:pPr>
            <a:r>
              <a:rPr lang="en-US" sz="1800" b="0" strike="noStrike" spc="0">
                <a:solidFill>
                  <a:srgbClr val="000000"/>
                </a:solidFill>
                <a:latin typeface="Calibri"/>
              </a:rPr>
              <a:t>Outer world</a:t>
            </a:r>
            <a:endParaRPr lang="de-DE" sz="18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1990471" name=""/>
          <p:cNvSpPr/>
          <p:nvPr/>
        </p:nvSpPr>
        <p:spPr bwMode="auto">
          <a:xfrm>
            <a:off x="1762987" y="3020760"/>
            <a:ext cx="863518" cy="643320"/>
          </a:xfrm>
          <a:prstGeom prst="leftRightArrow">
            <a:avLst>
              <a:gd name="adj1" fmla="val 50000"/>
              <a:gd name="adj2" fmla="val 31854"/>
            </a:avLst>
          </a:prstGeom>
          <a:noFill/>
          <a:ln w="72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26000" tIns="81000" rIns="126000" bIns="81000" anchor="ctr">
            <a:noAutofit/>
          </a:bodyPr>
          <a:p>
            <a:pPr>
              <a:defRPr/>
            </a:pPr>
            <a:endParaRPr lang="de-DE" sz="1800" b="0" strike="noStrike" spc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9328699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eBPF-based control</a:t>
            </a:r>
            <a:endParaRPr lang="de-D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209345" name=""/>
          <p:cNvSpPr/>
          <p:nvPr/>
        </p:nvSpPr>
        <p:spPr bwMode="auto">
          <a:xfrm>
            <a:off x="2785440" y="1467000"/>
            <a:ext cx="3108480" cy="3503519"/>
          </a:xfrm>
          <a:prstGeom prst="flowChartAlternateProcess">
            <a:avLst/>
          </a:prstGeom>
          <a:solidFill>
            <a:srgbClr val="FFE99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289597" name=""/>
          <p:cNvSpPr/>
          <p:nvPr/>
        </p:nvSpPr>
        <p:spPr bwMode="auto">
          <a:xfrm>
            <a:off x="7619520" y="2097360"/>
            <a:ext cx="681120" cy="23446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6368598" name=""/>
          <p:cNvSpPr/>
          <p:nvPr/>
        </p:nvSpPr>
        <p:spPr bwMode="auto">
          <a:xfrm>
            <a:off x="8862718" y="2068560"/>
            <a:ext cx="747360" cy="2401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275065" name=""/>
          <p:cNvSpPr/>
          <p:nvPr/>
        </p:nvSpPr>
        <p:spPr bwMode="auto">
          <a:xfrm>
            <a:off x="10016640" y="2078280"/>
            <a:ext cx="735360" cy="2382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100000"/>
              </a:lnSpc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294384565" name=""/>
          <p:cNvCxnSpPr>
            <a:stCxn id="163209345" idx="3"/>
            <a:endCxn id="142289597" idx="1"/>
          </p:cNvCxnSpPr>
          <p:nvPr/>
        </p:nvCxnSpPr>
        <p:spPr bwMode="auto">
          <a:xfrm>
            <a:off x="5893920" y="3218760"/>
            <a:ext cx="1726080" cy="51120"/>
          </a:xfrm>
          <a:prstGeom prst="curvedConnector3">
            <a:avLst>
              <a:gd name="adj1" fmla="val 25034"/>
            </a:avLst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026130587" name=""/>
          <p:cNvCxnSpPr>
            <a:endCxn id="1846368598" idx="1"/>
          </p:cNvCxnSpPr>
          <p:nvPr/>
        </p:nvCxnSpPr>
        <p:spPr bwMode="auto">
          <a:xfrm>
            <a:off x="8300640" y="3269519"/>
            <a:ext cx="562560" cy="360"/>
          </a:xfrm>
          <a:prstGeom prst="curvedConnector2">
            <a:avLst/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778601627" name=""/>
          <p:cNvCxnSpPr>
            <a:stCxn id="1846368598" idx="3"/>
            <a:endCxn id="180275065" idx="1"/>
          </p:cNvCxnSpPr>
          <p:nvPr/>
        </p:nvCxnSpPr>
        <p:spPr bwMode="auto">
          <a:xfrm>
            <a:off x="9610080" y="3269519"/>
            <a:ext cx="407040" cy="360"/>
          </a:xfrm>
          <a:prstGeom prst="curvedConnector2">
            <a:avLst/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1101800725" name=""/>
          <p:cNvCxnSpPr>
            <a:stCxn id="180275065" idx="3"/>
            <a:endCxn id="163209345" idx="3"/>
          </p:cNvCxnSpPr>
          <p:nvPr/>
        </p:nvCxnSpPr>
        <p:spPr bwMode="auto">
          <a:xfrm flipH="1" flipV="1">
            <a:off x="5893920" y="3218760"/>
            <a:ext cx="4858560" cy="51120"/>
          </a:xfrm>
          <a:prstGeom prst="curvedConnector5">
            <a:avLst>
              <a:gd name="adj1" fmla="val -3507"/>
              <a:gd name="adj2" fmla="val 2702836"/>
              <a:gd name="adj3" fmla="val 100000"/>
            </a:avLst>
          </a:prstGeom>
          <a:ln w="72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1679715081" name=""/>
          <p:cNvSpPr/>
          <p:nvPr/>
        </p:nvSpPr>
        <p:spPr bwMode="auto">
          <a:xfrm>
            <a:off x="7286880" y="1557360"/>
            <a:ext cx="3834720" cy="31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de-DE" sz="1800" b="0" strike="noStrike" spc="-1">
                <a:solidFill>
                  <a:srgbClr val="000000"/>
                </a:solidFill>
                <a:latin typeface="Calibri"/>
              </a:rPr>
              <a:t>EtherCAT terminals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6154830" name=""/>
          <p:cNvSpPr/>
          <p:nvPr/>
        </p:nvSpPr>
        <p:spPr bwMode="auto">
          <a:xfrm flipH="0" flipV="0">
            <a:off x="5150222" y="5214600"/>
            <a:ext cx="6037638" cy="146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"/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We can inject a computer control loop directly into the kernel.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878192" name=""/>
          <p:cNvSpPr/>
          <p:nvPr/>
        </p:nvSpPr>
        <p:spPr bwMode="auto">
          <a:xfrm flipV="1">
            <a:off x="2869920" y="2643840"/>
            <a:ext cx="2768640" cy="9360"/>
          </a:xfrm>
          <a:prstGeom prst="line">
            <a:avLst/>
          </a:prstGeom>
          <a:ln w="36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tIns="-53640" rIns="108000" bIns="-53640" anchor="ctr">
            <a:noAutofit/>
          </a:bodyPr>
          <a:p>
            <a:pPr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2320482" name=""/>
          <p:cNvSpPr/>
          <p:nvPr/>
        </p:nvSpPr>
        <p:spPr bwMode="auto">
          <a:xfrm>
            <a:off x="3187680" y="1633320"/>
            <a:ext cx="2205120" cy="61128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Python controller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5473625" name=""/>
          <p:cNvSpPr/>
          <p:nvPr/>
        </p:nvSpPr>
        <p:spPr bwMode="auto">
          <a:xfrm>
            <a:off x="3085920" y="3081240"/>
            <a:ext cx="2205120" cy="61128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eBPF virtual machine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4259450" name=""/>
          <p:cNvSpPr/>
          <p:nvPr/>
        </p:nvSpPr>
        <p:spPr bwMode="auto">
          <a:xfrm>
            <a:off x="3089280" y="4074480"/>
            <a:ext cx="2205120" cy="83952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EtherNet network driver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via XDP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7355168" name=""/>
          <p:cNvSpPr/>
          <p:nvPr/>
        </p:nvSpPr>
        <p:spPr bwMode="auto">
          <a:xfrm>
            <a:off x="2829120" y="2319120"/>
            <a:ext cx="3834720" cy="77687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User level</a:t>
            </a: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Linux kernel level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385266725" name=""/>
          <p:cNvCxnSpPr>
            <a:stCxn id="652320482" idx="3"/>
            <a:endCxn id="645473625" idx="3"/>
          </p:cNvCxnSpPr>
          <p:nvPr/>
        </p:nvCxnSpPr>
        <p:spPr bwMode="auto">
          <a:xfrm flipH="1">
            <a:off x="5291040" y="1938960"/>
            <a:ext cx="102240" cy="1448280"/>
          </a:xfrm>
          <a:prstGeom prst="curvedConnector3">
            <a:avLst>
              <a:gd name="adj1" fmla="val -272169"/>
            </a:avLst>
          </a:prstGeom>
          <a:ln w="72000">
            <a:solidFill>
              <a:srgbClr val="3D85C6"/>
            </a:solidFill>
            <a:round/>
            <a:tailEnd type="triangle" w="med" len="med"/>
          </a:ln>
        </p:spPr>
      </p:cxnSp>
      <p:cxnSp>
        <p:nvCxnSpPr>
          <p:cNvPr id="889883990" name=""/>
          <p:cNvCxnSpPr>
            <a:stCxn id="1804259450" idx="0"/>
            <a:endCxn id="645473625" idx="2"/>
          </p:cNvCxnSpPr>
          <p:nvPr/>
        </p:nvCxnSpPr>
        <p:spPr bwMode="auto">
          <a:xfrm flipH="1" flipV="1">
            <a:off x="4188480" y="3692519"/>
            <a:ext cx="3840" cy="382320"/>
          </a:xfrm>
          <a:prstGeom prst="straightConnector1">
            <a:avLst/>
          </a:prstGeom>
          <a:ln w="72000">
            <a:solidFill>
              <a:srgbClr val="000000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711413728" name=""/>
          <p:cNvSpPr/>
          <p:nvPr/>
        </p:nvSpPr>
        <p:spPr bwMode="auto">
          <a:xfrm>
            <a:off x="72480" y="2439720"/>
            <a:ext cx="1844160" cy="1900440"/>
          </a:xfrm>
          <a:prstGeom prst="flowChartMultidocument">
            <a:avLst/>
          </a:prstGeom>
          <a:solidFill>
            <a:srgbClr val="DDDDDD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>
            <a:noAutofit/>
          </a:bodyPr>
          <a:p>
            <a:pPr algn="ctr"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Outer world</a:t>
            </a: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9546483" name=""/>
          <p:cNvSpPr/>
          <p:nvPr/>
        </p:nvSpPr>
        <p:spPr bwMode="auto">
          <a:xfrm>
            <a:off x="1928640" y="3020760"/>
            <a:ext cx="863520" cy="643320"/>
          </a:xfrm>
          <a:prstGeom prst="leftRightArrow">
            <a:avLst>
              <a:gd name="adj1" fmla="val 50000"/>
              <a:gd name="adj2" fmla="val 31854"/>
            </a:avLst>
          </a:prstGeom>
          <a:noFill/>
          <a:ln w="72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26000" tIns="81000" rIns="126000" bIns="81000" anchor="ctr">
            <a:noAutofit/>
          </a:bodyPr>
          <a:p>
            <a:pPr>
              <a:defRPr/>
            </a:pPr>
            <a:endParaRPr lang="de-D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5187055" name=""/>
          <p:cNvSpPr txBox="1"/>
          <p:nvPr/>
        </p:nvSpPr>
        <p:spPr bwMode="auto">
          <a:xfrm rot="0" flipH="0" flipV="0">
            <a:off x="335265" y="5214600"/>
            <a:ext cx="4411213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sz="1800"/>
              <a:t>The EBPF generator in EBPFCat may also be used for other EBPF use cases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0803772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Topic of this talk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5069635" name=""/>
          <p:cNvSpPr txBox="1"/>
          <p:nvPr/>
        </p:nvSpPr>
        <p:spPr bwMode="auto">
          <a:xfrm rot="0" flipH="0" flipV="0">
            <a:off x="2109437" y="1988040"/>
            <a:ext cx="7342461" cy="33836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750015" lvl="1" indent="-349965">
              <a:buFont typeface="Arial"/>
              <a:buChar char="•"/>
              <a:defRPr/>
            </a:pPr>
            <a:r>
              <a:rPr sz="2400"/>
              <a:t>How to use EBPFCat for XDP programs with simple examples</a:t>
            </a:r>
            <a:endParaRPr sz="2400"/>
          </a:p>
          <a:p>
            <a:pPr marL="1150065" lvl="2" indent="-349965">
              <a:buFont typeface="Arial"/>
              <a:buChar char="•"/>
              <a:defRPr/>
            </a:pPr>
            <a:r>
              <a:rPr sz="2400"/>
              <a:t>(XDP is the eBPF program type for processing network packets)</a:t>
            </a:r>
            <a:endParaRPr sz="2400"/>
          </a:p>
          <a:p>
            <a:pPr marL="750015" lvl="1" indent="-349965">
              <a:buFont typeface="Arial"/>
              <a:buChar char="•"/>
              <a:defRPr/>
            </a:pPr>
            <a:r>
              <a:rPr sz="2400"/>
              <a:t>How it actually works</a:t>
            </a:r>
            <a:endParaRPr sz="2400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Going through some eBPF features already supported</a:t>
            </a:r>
            <a:endParaRPr sz="2400"/>
          </a:p>
          <a:p>
            <a:pPr marL="750015" lvl="1" indent="-349965">
              <a:buFont typeface="Arial"/>
              <a:buChar char="•"/>
              <a:defRPr/>
            </a:pPr>
            <a:r>
              <a:rPr sz="2400"/>
              <a:t>Show EtherCat motion as a cool application for eBPF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0843385" name="PlaceHolder 1"/>
          <p:cNvSpPr>
            <a:spLocks noGrp="1"/>
          </p:cNvSpPr>
          <p:nvPr>
            <p:ph type="title"/>
          </p:nvPr>
        </p:nvSpPr>
        <p:spPr bwMode="auto">
          <a:xfrm>
            <a:off x="815040" y="712080"/>
            <a:ext cx="10555200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Constraints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1669292" name=""/>
          <p:cNvSpPr txBox="1"/>
          <p:nvPr/>
        </p:nvSpPr>
        <p:spPr bwMode="auto">
          <a:xfrm rot="0" flipH="0" flipV="0">
            <a:off x="697637" y="1825623"/>
            <a:ext cx="10932707" cy="37493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349965" indent="-349965">
              <a:buFont typeface="Arial"/>
              <a:buChar char="•"/>
              <a:defRPr/>
            </a:pPr>
            <a:r>
              <a:rPr sz="2400" b="1"/>
              <a:t>Highly Dynamic</a:t>
            </a:r>
            <a:endParaRPr sz="2400" b="1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The layout of the EtherNet packets is only known at run time</a:t>
            </a:r>
            <a:endParaRPr sz="2400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Even the necessary logic may only be discovered at run time</a:t>
            </a:r>
            <a:endParaRPr sz="2400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several eBPF programs run in parallel</a:t>
            </a:r>
            <a:endParaRPr sz="2400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The programs may be replaced at run time</a:t>
            </a:r>
            <a:endParaRPr sz="2400"/>
          </a:p>
          <a:p>
            <a:pPr marL="349965" lvl="0" indent="-349965">
              <a:buFont typeface="Arial"/>
              <a:buChar char="•"/>
              <a:defRPr/>
            </a:pPr>
            <a:r>
              <a:rPr sz="2400" b="1"/>
              <a:t>Simplicity</a:t>
            </a:r>
            <a:endParaRPr sz="2400" b="1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The programs are written by scientists with little programming experience</a:t>
            </a:r>
            <a:endParaRPr sz="2400"/>
          </a:p>
          <a:p>
            <a:pPr marL="349965" lvl="0" indent="-349965">
              <a:buFont typeface="Arial"/>
              <a:buChar char="•"/>
              <a:defRPr/>
            </a:pPr>
            <a:r>
              <a:rPr sz="2400" b="1"/>
              <a:t>Flexibility</a:t>
            </a:r>
            <a:endParaRPr sz="2400" b="1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The code should be generic, not limited to our particular problem</a:t>
            </a:r>
            <a:endParaRPr sz="2400"/>
          </a:p>
          <a:p>
            <a:pPr marL="750014" lvl="1" indent="-349965">
              <a:buFont typeface="Arial"/>
              <a:buChar char="•"/>
              <a:defRPr/>
            </a:pPr>
            <a:r>
              <a:rPr sz="2400"/>
              <a:t>EBPFCat can be used as a speed boost for normal Python programs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5097879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-7916" y="703275"/>
            <a:ext cx="4982986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A simple example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0453509" name=""/>
          <p:cNvSpPr txBox="1"/>
          <p:nvPr/>
        </p:nvSpPr>
        <p:spPr bwMode="auto">
          <a:xfrm rot="0" flipH="0" flipV="0">
            <a:off x="5768819" y="617360"/>
            <a:ext cx="6138336" cy="6126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asyncio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run, sleep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ebpfcat.arraymap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ArrayMap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ebpfcat.xdp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XDP, XDPExitCode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license 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"GPL"</a:t>
            </a:r>
            <a:endParaRPr sz="1600" b="1" i="1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count = userspace.globalVar()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self.count += 1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self.exit(XDPExitCode.PASS)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main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 = Counter()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with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c.run(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for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in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range(10):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await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sleep(0.1)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print(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"number of packets:"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, c.count)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__name__ ==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"__main__"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run(main())</a:t>
            </a:r>
            <a:endParaRPr sz="14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0">
              <a:defRPr/>
            </a:pPr>
            <a:endParaRPr sz="1200">
              <a:latin typeface="Courier New"/>
              <a:cs typeface="Courier New"/>
            </a:endParaRPr>
          </a:p>
        </p:txBody>
      </p:sp>
      <p:sp>
        <p:nvSpPr>
          <p:cNvPr id="123114411" name=""/>
          <p:cNvSpPr txBox="1"/>
          <p:nvPr/>
        </p:nvSpPr>
        <p:spPr bwMode="auto">
          <a:xfrm rot="0" flipH="0" flipV="0">
            <a:off x="865208" y="1790346"/>
            <a:ext cx="4130024" cy="17377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195764" indent="-195764">
              <a:buFont typeface="Arial"/>
              <a:buChar char="•"/>
              <a:defRPr/>
            </a:pPr>
            <a:r>
              <a:rPr sz="1800"/>
              <a:t>Just count the number of packets arriving</a:t>
            </a:r>
            <a:endParaRPr sz="1800"/>
          </a:p>
          <a:p>
            <a:pPr marL="195764" indent="-195764">
              <a:buFont typeface="Arial"/>
              <a:buChar char="•"/>
              <a:defRPr/>
            </a:pPr>
            <a:endParaRPr sz="1800"/>
          </a:p>
          <a:p>
            <a:pPr marL="195764" indent="-195764">
              <a:buFont typeface="Arial"/>
              <a:buChar char="•"/>
              <a:defRPr/>
            </a:pPr>
            <a:r>
              <a:rPr sz="1800"/>
              <a:t>Code looks like normal Python code</a:t>
            </a:r>
            <a:endParaRPr sz="1800"/>
          </a:p>
          <a:p>
            <a:pPr marL="195764" indent="-195764">
              <a:buFont typeface="Arial"/>
              <a:buChar char="•"/>
              <a:defRPr/>
            </a:pPr>
            <a:r>
              <a:rPr sz="1800"/>
              <a:t>the Python code generates eBPF code: there is no compilation!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9489614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-7916" y="703275"/>
            <a:ext cx="4982986" cy="77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  <a:defRPr/>
            </a:pPr>
            <a:r>
              <a:rPr lang="en-US" sz="4400" b="0" strike="noStrike" spc="0">
                <a:solidFill>
                  <a:srgbClr val="000000"/>
                </a:solidFill>
                <a:latin typeface="Calibri"/>
              </a:rPr>
              <a:t>A simple example</a:t>
            </a:r>
            <a:endParaRPr lang="en-US" sz="4400" b="0" strike="noStrike" spc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6046110" name=""/>
          <p:cNvSpPr txBox="1"/>
          <p:nvPr/>
        </p:nvSpPr>
        <p:spPr bwMode="auto">
          <a:xfrm rot="0" flipH="0" flipV="0">
            <a:off x="5768819" y="617360"/>
            <a:ext cx="6138336" cy="6126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asyncio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run, sleep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ebpfcat.arraymap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ArrayMap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from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ebpfcat.xdp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import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XDP, XDPExitCode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class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Counter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(XDP):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license 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"GPL"</a:t>
            </a:r>
            <a:endParaRPr sz="1600" b="1" i="1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userspace = ArrayMap()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count = userspace.globalVar()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program(self):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self.count += 1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self.exit(XDPExitCode.PASS)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def </a:t>
            </a:r>
            <a:r>
              <a:rPr lang="en-US" sz="1600" b="1" i="0" u="none" strike="noStrike" cap="none" spc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main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():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c = Counter()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async with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c.run(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"eth0"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for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in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range(10):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</a:t>
            </a: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await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sleep(0.1)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        print(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"number of packets:"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, c.count)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B050"/>
                </a:solidFill>
                <a:latin typeface="Courier New"/>
                <a:ea typeface="Courier New"/>
                <a:cs typeface="Courier New"/>
              </a:rPr>
              <a:t>if 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__name__ == </a:t>
            </a:r>
            <a:r>
              <a:rPr lang="en-US" sz="1600" b="1" i="1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"__main__"</a:t>
            </a: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:</a:t>
            </a:r>
            <a:endParaRPr sz="16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defRPr/>
            </a:pPr>
            <a:r>
              <a:rPr lang="en-US" sz="1600" b="1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   run(main())</a:t>
            </a:r>
            <a:endParaRPr sz="1400" b="1" i="0" u="none" strike="noStrike" cap="none" spc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0">
              <a:defRPr/>
            </a:pPr>
            <a:endParaRPr sz="1200">
              <a:latin typeface="Courier New"/>
              <a:cs typeface="Courier New"/>
            </a:endParaRPr>
          </a:p>
        </p:txBody>
      </p:sp>
      <p:sp>
        <p:nvSpPr>
          <p:cNvPr id="1577802613" name=""/>
          <p:cNvSpPr/>
          <p:nvPr/>
        </p:nvSpPr>
        <p:spPr bwMode="auto">
          <a:xfrm rot="0" flipH="0" flipV="0">
            <a:off x="5901111" y="3069166"/>
            <a:ext cx="343958" cy="758472"/>
          </a:xfrm>
          <a:prstGeom prst="leftBrace">
            <a:avLst>
              <a:gd name="adj1" fmla="val 8333"/>
              <a:gd name="adj2" fmla="val 50000"/>
            </a:avLst>
          </a:prstGeom>
          <a:ln w="38099" cap="flat" cmpd="sng" algn="ctr">
            <a:solidFill>
              <a:schemeClr val="accent1">
                <a:lumMod val="90196"/>
                <a:lumOff val="9804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142020" name=""/>
          <p:cNvSpPr txBox="1"/>
          <p:nvPr/>
        </p:nvSpPr>
        <p:spPr bwMode="auto">
          <a:xfrm rot="0" flipH="0" flipV="0">
            <a:off x="3502222" y="3252113"/>
            <a:ext cx="2330952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i="1"/>
              <a:t>This generates eBPF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10.xml.rels><?xml version="1.0" encoding="UTF-8" standalone="yes"?><Relationships xmlns="http://schemas.openxmlformats.org/package/2006/relationships"></Relationships>
</file>

<file path=ppt/theme/_rels/theme11.xml.rels><?xml version="1.0" encoding="UTF-8" standalone="yes"?><Relationships xmlns="http://schemas.openxmlformats.org/package/2006/relationships"></Relationships>
</file>

<file path=ppt/theme/_rels/theme12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_rels/theme3.xml.rels><?xml version="1.0" encoding="UTF-8" standalone="yes"?><Relationships xmlns="http://schemas.openxmlformats.org/package/2006/relationships"></Relationships>
</file>

<file path=ppt/theme/_rels/theme4.xml.rels><?xml version="1.0" encoding="UTF-8" standalone="yes"?><Relationships xmlns="http://schemas.openxmlformats.org/package/2006/relationships"></Relationships>
</file>

<file path=ppt/theme/_rels/theme5.xml.rels><?xml version="1.0" encoding="UTF-8" standalone="yes"?><Relationships xmlns="http://schemas.openxmlformats.org/package/2006/relationships"></Relationships>
</file>

<file path=ppt/theme/_rels/theme6.xml.rels><?xml version="1.0" encoding="UTF-8" standalone="yes"?><Relationships xmlns="http://schemas.openxmlformats.org/package/2006/relationships"></Relationships>
</file>

<file path=ppt/theme/_rels/theme7.xml.rels><?xml version="1.0" encoding="UTF-8" standalone="yes"?><Relationships xmlns="http://schemas.openxmlformats.org/package/2006/relationships"></Relationships>
</file>

<file path=ppt/theme/_rels/theme8.xml.rels><?xml version="1.0" encoding="UTF-8" standalone="yes"?><Relationships xmlns="http://schemas.openxmlformats.org/package/2006/relationships"></Relationships>
</file>

<file path=ppt/theme/_rels/theme9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10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1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1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3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4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5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6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7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8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ppt/theme/theme9.xml><?xml version="1.0" encoding="utf-8"?>
<a:theme xmlns:a="http://schemas.openxmlformats.org/drawingml/2006/main" xmlns:r="http://schemas.openxmlformats.org/officeDocument/2006/relationships" xmlns:p="http://schemas.openxmlformats.org/presentationml/2006/main" name="XFEL_PowerPoint_4x3_v2">
  <a:themeElements>
    <a:clrScheme name="Benutzerdefiniert 59">
      <a:dk1>
        <a:srgbClr val="000000"/>
      </a:dk1>
      <a:lt1>
        <a:srgbClr val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onlyoffice/9.1.0.167</Application>
  <DocSecurity>0</DocSecurity>
  <PresentationFormat>On-screen Show (4:3)</PresentationFormat>
  <Paragraphs>0</Paragraphs>
  <Slides>23</Slides>
  <Notes>23</Notes>
  <HiddenSlides>0</HiddenSlides>
  <MMClips>2</MMClips>
  <ScaleCrop>0</ScaleCrop>
  <HeadingPairs>
    <vt:vector size="4" baseType="variant">
      <vt:variant>
        <vt:lpstr>Theme</vt:lpstr>
      </vt:variant>
      <vt:variant>
        <vt:i4>11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Theme 1</vt:lpstr>
      <vt:lpstr>Theme 2</vt:lpstr>
      <vt:lpstr>Theme 3</vt:lpstr>
      <vt:lpstr>Theme 4</vt:lpstr>
      <vt:lpstr>Theme 5</vt:lpstr>
      <vt:lpstr>Theme 6</vt:lpstr>
      <vt:lpstr>Theme 7</vt:lpstr>
      <vt:lpstr>Theme 8</vt:lpstr>
      <vt:lpstr>Theme 9</vt:lpstr>
      <vt:lpstr>Theme 10</vt:lpstr>
      <vt:lpstr>Theme 11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Manager/>
  <Company>DESY</Company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one line (or two lines)</dc:title>
  <dc:subject/>
  <dc:creator>Piergrossi, Joseph</dc:creator>
  <cp:keywords/>
  <dc:description/>
  <dc:identifier/>
  <dc:language>de-DE</dc:language>
  <cp:lastModifiedBy>Martin Teichmann</cp:lastModifiedBy>
  <cp:revision>127</cp:revision>
  <dcterms:created xsi:type="dcterms:W3CDTF">2016-11-10T09:50:13Z</dcterms:created>
  <dcterms:modified xsi:type="dcterms:W3CDTF">2026-01-29T17:31:18Z</dcterms:modified>
  <cp:category/>
  <cp:contentStatus/>
  <cp:version/>
</cp:coreProperties>
</file>